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38" r:id="rId3"/>
    <p:sldId id="339" r:id="rId4"/>
    <p:sldId id="334" r:id="rId5"/>
    <p:sldId id="340" r:id="rId6"/>
    <p:sldId id="356" r:id="rId7"/>
    <p:sldId id="347" r:id="rId8"/>
    <p:sldId id="358" r:id="rId9"/>
    <p:sldId id="342" r:id="rId10"/>
    <p:sldId id="337" r:id="rId11"/>
    <p:sldId id="351" r:id="rId12"/>
    <p:sldId id="363" r:id="rId13"/>
    <p:sldId id="364" r:id="rId14"/>
    <p:sldId id="348" r:id="rId15"/>
    <p:sldId id="365" r:id="rId16"/>
    <p:sldId id="366" r:id="rId17"/>
    <p:sldId id="367" r:id="rId18"/>
    <p:sldId id="361" r:id="rId19"/>
    <p:sldId id="368" r:id="rId20"/>
    <p:sldId id="369" r:id="rId21"/>
    <p:sldId id="370" r:id="rId22"/>
    <p:sldId id="380" r:id="rId23"/>
    <p:sldId id="381" r:id="rId24"/>
    <p:sldId id="382" r:id="rId25"/>
    <p:sldId id="309" r:id="rId26"/>
    <p:sldId id="354" r:id="rId27"/>
    <p:sldId id="353" r:id="rId28"/>
    <p:sldId id="355" r:id="rId29"/>
    <p:sldId id="310" r:id="rId30"/>
    <p:sldId id="372" r:id="rId31"/>
    <p:sldId id="373" r:id="rId32"/>
    <p:sldId id="374" r:id="rId33"/>
    <p:sldId id="312" r:id="rId34"/>
    <p:sldId id="379" r:id="rId35"/>
    <p:sldId id="378" r:id="rId36"/>
    <p:sldId id="313" r:id="rId37"/>
    <p:sldId id="377" r:id="rId38"/>
    <p:sldId id="375" r:id="rId39"/>
    <p:sldId id="376" r:id="rId40"/>
    <p:sldId id="293" r:id="rId41"/>
    <p:sldId id="314" r:id="rId42"/>
    <p:sldId id="328" r:id="rId43"/>
    <p:sldId id="306" r:id="rId4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5050"/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540" autoAdjust="0"/>
  </p:normalViewPr>
  <p:slideViewPr>
    <p:cSldViewPr snapToGrid="0">
      <p:cViewPr varScale="1">
        <p:scale>
          <a:sx n="63" d="100"/>
          <a:sy n="63" d="100"/>
        </p:scale>
        <p:origin x="1382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dirty="0"/>
                  <a:t>Esta fórmula simplemente calcula la media de todos los valores en el mapa de características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MX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MX" sz="1200" i="1" dirty="0">
                        <a:latin typeface="Cambria Math" panose="02040503050406030204" pitchFamily="18" charset="0"/>
                      </a:rPr>
                      <m:t>​ </m:t>
                    </m:r>
                  </m:oMath>
                </a14:m>
                <a:r>
                  <a:rPr lang="es-MX" sz="1200" dirty="0"/>
                  <a:t>​, reduciendo cada mapa de características bidimensional a un solo valor numérico. El resultado es un vector </a:t>
                </a:r>
                <a14:m>
                  <m:oMath xmlns:m="http://schemas.openxmlformats.org/officeDocument/2006/math">
                    <m:r>
                      <a:rPr lang="es-MX" sz="1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MX" sz="12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MX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MX" sz="1200" i="1" dirty="0" err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s-MX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200" dirty="0"/>
                  <a:t>que contiene un valor para cada canal, resumiendo la información global de la imagen para cada canal.</a:t>
                </a:r>
              </a:p>
              <a:p>
                <a:endParaRPr lang="es-BO" dirty="0"/>
              </a:p>
            </p:txBody>
          </p:sp>
        </mc:Choice>
        <mc:Fallback xmlns=""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200" dirty="0"/>
                  <a:t>Esta fórmula simplemente calcula la media de todos los valores en el mapa de características </a:t>
                </a:r>
                <a:r>
                  <a:rPr lang="es-MX" sz="1200" i="0" dirty="0">
                    <a:latin typeface="Cambria Math" panose="02040503050406030204" pitchFamily="18" charset="0"/>
                  </a:rPr>
                  <a:t>𝑢_𝑐 ​ </a:t>
                </a:r>
                <a:r>
                  <a:rPr lang="es-MX" sz="1200" dirty="0"/>
                  <a:t>​, reduciendo cada mapa de características bidimensional a un solo valor numérico. El resultado es un vector </a:t>
                </a:r>
                <a:r>
                  <a:rPr lang="es-MX" sz="1200" i="0" dirty="0">
                    <a:latin typeface="Cambria Math" panose="02040503050406030204" pitchFamily="18" charset="0"/>
                  </a:rPr>
                  <a:t>𝑧∈</a:t>
                </a:r>
                <a:r>
                  <a:rPr lang="es-MX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s-MX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es-MX" sz="1200" i="0" dirty="0" err="1">
                    <a:latin typeface="Cambria Math" panose="02040503050406030204" pitchFamily="18" charset="0"/>
                  </a:rPr>
                  <a:t>𝐶</a:t>
                </a:r>
                <a:r>
                  <a:rPr lang="es-MX" sz="1200" i="0" dirty="0">
                    <a:latin typeface="Cambria Math" panose="02040503050406030204" pitchFamily="18" charset="0"/>
                  </a:rPr>
                  <a:t>  </a:t>
                </a:r>
                <a:r>
                  <a:rPr lang="es-MX" sz="1200" dirty="0"/>
                  <a:t>que contiene un valor para cada canal, resumiendo la información global de la imagen para cada canal.</a:t>
                </a:r>
              </a:p>
              <a:p>
                <a:endParaRPr lang="es-BO" dirty="0"/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58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La operación de </a:t>
            </a:r>
            <a:r>
              <a:rPr lang="es-MX" sz="1200" b="1" dirty="0" err="1"/>
              <a:t>Excitation</a:t>
            </a:r>
            <a:r>
              <a:rPr lang="es-MX" sz="1200" dirty="0"/>
              <a:t> utiliza este descriptor para aprender dinámicamente un conjunto de pesos de modulación para cada canal.</a:t>
            </a:r>
            <a:endParaRPr lang="pt-BR" sz="1200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57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 err="1"/>
              <a:t>Na</a:t>
            </a:r>
            <a:r>
              <a:rPr lang="es-MX" sz="1200" dirty="0"/>
              <a:t> fase de </a:t>
            </a:r>
            <a:r>
              <a:rPr lang="es-MX" sz="1200" dirty="0" err="1"/>
              <a:t>Excitation</a:t>
            </a:r>
            <a:r>
              <a:rPr lang="es-MX" sz="1200" dirty="0"/>
              <a:t>, é usada </a:t>
            </a:r>
            <a:r>
              <a:rPr lang="es-MX" sz="1200" dirty="0" err="1"/>
              <a:t>uma</a:t>
            </a:r>
            <a:r>
              <a:rPr lang="es-MX" sz="1200" dirty="0"/>
              <a:t> rede totalmente conectada (</a:t>
            </a:r>
            <a:r>
              <a:rPr lang="es-MX" sz="1200" dirty="0" err="1"/>
              <a:t>MLP</a:t>
            </a:r>
            <a:r>
              <a:rPr lang="es-MX" sz="1200" dirty="0"/>
              <a:t>) de </a:t>
            </a:r>
            <a:r>
              <a:rPr lang="es-MX" sz="1200" dirty="0" err="1"/>
              <a:t>duas</a:t>
            </a:r>
            <a:r>
              <a:rPr lang="es-MX" sz="1200" dirty="0"/>
              <a:t> camadas. La primera capa reduce la dimensión de C a 𝐶/𝑟  para hacer la operación más ligera y eficiente. Luego, la segunda capa la devuelve a C, permitiendo recalibrar los canales sin usar demasiados recursos.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48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</a:pPr>
            <a:r>
              <a:rPr lang="pt-BR" sz="2600" noProof="0" dirty="0"/>
              <a:t>Cada canal de características es como una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una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 que ilumina distintos </a:t>
            </a:r>
            <a:r>
              <a:rPr lang="pt-BR" sz="2600" noProof="0" dirty="0" err="1"/>
              <a:t>detalles</a:t>
            </a:r>
            <a:r>
              <a:rPr lang="pt-BR" sz="2600" noProof="0" dirty="0"/>
              <a:t> (bordes, texturas, colores).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El Squeeze </a:t>
            </a:r>
            <a:r>
              <a:rPr lang="pt-BR" sz="2600" noProof="0" dirty="0" err="1"/>
              <a:t>mide</a:t>
            </a:r>
            <a:r>
              <a:rPr lang="pt-BR" sz="2600" noProof="0" dirty="0"/>
              <a:t> </a:t>
            </a:r>
            <a:r>
              <a:rPr lang="pt-BR" sz="2600" noProof="0" dirty="0" err="1"/>
              <a:t>cuánta</a:t>
            </a:r>
            <a:r>
              <a:rPr lang="pt-BR" sz="2600" noProof="0" dirty="0"/>
              <a:t> luz aporta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toda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, </a:t>
            </a:r>
            <a:r>
              <a:rPr lang="pt-BR" sz="2600" noProof="0" dirty="0" err="1"/>
              <a:t>resumiendo</a:t>
            </a:r>
            <a:r>
              <a:rPr lang="pt-BR" sz="2600" noProof="0" dirty="0"/>
              <a:t> </a:t>
            </a:r>
            <a:r>
              <a:rPr lang="pt-BR" sz="2600" noProof="0" dirty="0" err="1"/>
              <a:t>su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total </a:t>
            </a:r>
            <a:r>
              <a:rPr lang="pt-BR" sz="2600" noProof="0" dirty="0" err="1"/>
              <a:t>en</a:t>
            </a:r>
            <a:r>
              <a:rPr lang="pt-BR" sz="2600" noProof="0" dirty="0"/>
              <a:t> </a:t>
            </a:r>
            <a:r>
              <a:rPr lang="pt-BR" sz="2600" noProof="0" dirty="0" err="1"/>
              <a:t>un</a:t>
            </a:r>
            <a:r>
              <a:rPr lang="pt-BR" sz="2600" noProof="0" dirty="0"/>
              <a:t> valor.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 err="1"/>
              <a:t>Con</a:t>
            </a:r>
            <a:r>
              <a:rPr lang="pt-BR" sz="2600" noProof="0" dirty="0"/>
              <a:t> </a:t>
            </a:r>
            <a:r>
              <a:rPr lang="pt-BR" sz="2600" noProof="0" dirty="0" err="1"/>
              <a:t>esos</a:t>
            </a:r>
            <a:r>
              <a:rPr lang="pt-BR" sz="2600" noProof="0" dirty="0"/>
              <a:t> valores, </a:t>
            </a:r>
            <a:r>
              <a:rPr lang="pt-BR" sz="2600" noProof="0" dirty="0" err="1"/>
              <a:t>el</a:t>
            </a:r>
            <a:r>
              <a:rPr lang="pt-BR" sz="2600" noProof="0" dirty="0"/>
              <a:t> </a:t>
            </a:r>
            <a:r>
              <a:rPr lang="pt-BR" sz="2600" noProof="0" dirty="0" err="1"/>
              <a:t>Excitation</a:t>
            </a:r>
            <a:r>
              <a:rPr lang="pt-BR" sz="2600" noProof="0" dirty="0"/>
              <a:t> decide </a:t>
            </a:r>
            <a:r>
              <a:rPr lang="pt-BR" sz="2600" noProof="0" dirty="0" err="1"/>
              <a:t>qué</a:t>
            </a:r>
            <a:r>
              <a:rPr lang="pt-BR" sz="2600" noProof="0" dirty="0"/>
              <a:t> </a:t>
            </a:r>
            <a:r>
              <a:rPr lang="pt-BR" sz="2600" noProof="0" dirty="0" err="1"/>
              <a:t>lámparas</a:t>
            </a:r>
            <a:r>
              <a:rPr lang="pt-BR" sz="2600" noProof="0" dirty="0"/>
              <a:t> </a:t>
            </a:r>
            <a:r>
              <a:rPr lang="pt-BR" sz="2600" noProof="0" dirty="0" err="1"/>
              <a:t>son</a:t>
            </a:r>
            <a:r>
              <a:rPr lang="pt-BR" sz="2600" noProof="0" dirty="0"/>
              <a:t> más importantes para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escena</a:t>
            </a:r>
            <a:r>
              <a:rPr lang="pt-BR" sz="2600" noProof="0" dirty="0"/>
              <a:t> </a:t>
            </a:r>
            <a:r>
              <a:rPr lang="pt-BR" sz="2600" noProof="0" dirty="0" err="1"/>
              <a:t>actual</a:t>
            </a:r>
            <a:r>
              <a:rPr lang="pt-BR" sz="2600" noProof="0" dirty="0"/>
              <a:t>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Ajusta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de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: </a:t>
            </a:r>
            <a:r>
              <a:rPr lang="pt-BR" sz="2600" noProof="0" dirty="0" err="1"/>
              <a:t>algunas</a:t>
            </a:r>
            <a:r>
              <a:rPr lang="pt-BR" sz="2600" noProof="0" dirty="0"/>
              <a:t> se </a:t>
            </a:r>
            <a:r>
              <a:rPr lang="pt-BR" sz="2600" noProof="0" dirty="0" err="1"/>
              <a:t>hacen</a:t>
            </a:r>
            <a:r>
              <a:rPr lang="pt-BR" sz="2600" noProof="0" dirty="0"/>
              <a:t> más </a:t>
            </a:r>
            <a:r>
              <a:rPr lang="pt-BR" sz="2600" noProof="0" dirty="0" err="1"/>
              <a:t>brillantes</a:t>
            </a:r>
            <a:r>
              <a:rPr lang="pt-BR" sz="2600" noProof="0" dirty="0"/>
              <a:t>, </a:t>
            </a:r>
            <a:r>
              <a:rPr lang="pt-BR" sz="2600" noProof="0" dirty="0" err="1"/>
              <a:t>otras</a:t>
            </a:r>
            <a:r>
              <a:rPr lang="pt-BR" sz="2600" noProof="0" dirty="0"/>
              <a:t> más </a:t>
            </a:r>
            <a:r>
              <a:rPr lang="pt-BR" sz="2600" noProof="0" dirty="0" err="1"/>
              <a:t>tenues</a:t>
            </a:r>
            <a:r>
              <a:rPr lang="pt-BR" sz="2600" noProof="0" dirty="0"/>
              <a:t>.</a:t>
            </a:r>
          </a:p>
          <a:p>
            <a:r>
              <a:rPr lang="pt-BR" dirty="0"/>
              <a:t>Por fim, cada lâmpada ilumina de acordo com sua intensidade recalibrada, destacando os elementos mais importantes do ambiente.</a:t>
            </a:r>
          </a:p>
          <a:p>
            <a:r>
              <a:rPr lang="pt-BR" dirty="0"/>
              <a:t>A cena final fica mais nítida e equilibrada, com detalhes relevantes mais bem destacados.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978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B608-6979-B015-912C-15AE6048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90D801-5B38-0F63-6F13-81A8AB1C9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46AE25-3E14-76B0-1022-AB9E9D9E3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</a:pPr>
            <a:r>
              <a:rPr lang="pt-BR" sz="2600" noProof="0" dirty="0"/>
              <a:t>Cada canal de características es como una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una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 que ilumina distintos </a:t>
            </a:r>
            <a:r>
              <a:rPr lang="pt-BR" sz="2600" noProof="0" dirty="0" err="1"/>
              <a:t>detalles</a:t>
            </a:r>
            <a:r>
              <a:rPr lang="pt-BR" sz="2600" noProof="0" dirty="0"/>
              <a:t> (bordes, texturas, colores).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El Squeeze </a:t>
            </a:r>
            <a:r>
              <a:rPr lang="pt-BR" sz="2600" noProof="0" dirty="0" err="1"/>
              <a:t>mide</a:t>
            </a:r>
            <a:r>
              <a:rPr lang="pt-BR" sz="2600" noProof="0" dirty="0"/>
              <a:t> </a:t>
            </a:r>
            <a:r>
              <a:rPr lang="pt-BR" sz="2600" noProof="0" dirty="0" err="1"/>
              <a:t>cuánta</a:t>
            </a:r>
            <a:r>
              <a:rPr lang="pt-BR" sz="2600" noProof="0" dirty="0"/>
              <a:t> luz aporta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toda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, </a:t>
            </a:r>
            <a:r>
              <a:rPr lang="pt-BR" sz="2600" noProof="0" dirty="0" err="1"/>
              <a:t>resumiendo</a:t>
            </a:r>
            <a:r>
              <a:rPr lang="pt-BR" sz="2600" noProof="0" dirty="0"/>
              <a:t> </a:t>
            </a:r>
            <a:r>
              <a:rPr lang="pt-BR" sz="2600" noProof="0" dirty="0" err="1"/>
              <a:t>su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total </a:t>
            </a:r>
            <a:r>
              <a:rPr lang="pt-BR" sz="2600" noProof="0" dirty="0" err="1"/>
              <a:t>en</a:t>
            </a:r>
            <a:r>
              <a:rPr lang="pt-BR" sz="2600" noProof="0" dirty="0"/>
              <a:t> </a:t>
            </a:r>
            <a:r>
              <a:rPr lang="pt-BR" sz="2600" noProof="0" dirty="0" err="1"/>
              <a:t>un</a:t>
            </a:r>
            <a:r>
              <a:rPr lang="pt-BR" sz="2600" noProof="0" dirty="0"/>
              <a:t> valor.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 err="1"/>
              <a:t>Con</a:t>
            </a:r>
            <a:r>
              <a:rPr lang="pt-BR" sz="2600" noProof="0" dirty="0"/>
              <a:t> </a:t>
            </a:r>
            <a:r>
              <a:rPr lang="pt-BR" sz="2600" noProof="0" dirty="0" err="1"/>
              <a:t>esos</a:t>
            </a:r>
            <a:r>
              <a:rPr lang="pt-BR" sz="2600" noProof="0" dirty="0"/>
              <a:t> valores, </a:t>
            </a:r>
            <a:r>
              <a:rPr lang="pt-BR" sz="2600" noProof="0" dirty="0" err="1"/>
              <a:t>el</a:t>
            </a:r>
            <a:r>
              <a:rPr lang="pt-BR" sz="2600" noProof="0" dirty="0"/>
              <a:t> </a:t>
            </a:r>
            <a:r>
              <a:rPr lang="pt-BR" sz="2600" noProof="0" dirty="0" err="1"/>
              <a:t>Excitation</a:t>
            </a:r>
            <a:r>
              <a:rPr lang="pt-BR" sz="2600" noProof="0" dirty="0"/>
              <a:t> decide </a:t>
            </a:r>
            <a:r>
              <a:rPr lang="pt-BR" sz="2600" noProof="0" dirty="0" err="1"/>
              <a:t>qué</a:t>
            </a:r>
            <a:r>
              <a:rPr lang="pt-BR" sz="2600" noProof="0" dirty="0"/>
              <a:t> </a:t>
            </a:r>
            <a:r>
              <a:rPr lang="pt-BR" sz="2600" noProof="0" dirty="0" err="1"/>
              <a:t>lámparas</a:t>
            </a:r>
            <a:r>
              <a:rPr lang="pt-BR" sz="2600" noProof="0" dirty="0"/>
              <a:t> </a:t>
            </a:r>
            <a:r>
              <a:rPr lang="pt-BR" sz="2600" noProof="0" dirty="0" err="1"/>
              <a:t>son</a:t>
            </a:r>
            <a:r>
              <a:rPr lang="pt-BR" sz="2600" noProof="0" dirty="0"/>
              <a:t> más importantes para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escena</a:t>
            </a:r>
            <a:r>
              <a:rPr lang="pt-BR" sz="2600" noProof="0" dirty="0"/>
              <a:t> </a:t>
            </a:r>
            <a:r>
              <a:rPr lang="pt-BR" sz="2600" noProof="0" dirty="0" err="1"/>
              <a:t>actual</a:t>
            </a:r>
            <a:r>
              <a:rPr lang="pt-BR" sz="2600" noProof="0" dirty="0"/>
              <a:t>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Ajusta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de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: </a:t>
            </a:r>
            <a:r>
              <a:rPr lang="pt-BR" sz="2600" noProof="0" dirty="0" err="1"/>
              <a:t>algunas</a:t>
            </a:r>
            <a:r>
              <a:rPr lang="pt-BR" sz="2600" noProof="0" dirty="0"/>
              <a:t> se </a:t>
            </a:r>
            <a:r>
              <a:rPr lang="pt-BR" sz="2600" noProof="0" dirty="0" err="1"/>
              <a:t>hacen</a:t>
            </a:r>
            <a:r>
              <a:rPr lang="pt-BR" sz="2600" noProof="0" dirty="0"/>
              <a:t> más </a:t>
            </a:r>
            <a:r>
              <a:rPr lang="pt-BR" sz="2600" noProof="0" dirty="0" err="1"/>
              <a:t>brillantes</a:t>
            </a:r>
            <a:r>
              <a:rPr lang="pt-BR" sz="2600" noProof="0" dirty="0"/>
              <a:t>, </a:t>
            </a:r>
            <a:r>
              <a:rPr lang="pt-BR" sz="2600" noProof="0" dirty="0" err="1"/>
              <a:t>otras</a:t>
            </a:r>
            <a:r>
              <a:rPr lang="pt-BR" sz="2600" noProof="0" dirty="0"/>
              <a:t> más </a:t>
            </a:r>
            <a:r>
              <a:rPr lang="pt-BR" sz="2600" noProof="0" dirty="0" err="1"/>
              <a:t>tenues</a:t>
            </a:r>
            <a:r>
              <a:rPr lang="pt-BR" sz="2600" noProof="0" dirty="0"/>
              <a:t>.</a:t>
            </a:r>
          </a:p>
          <a:p>
            <a:r>
              <a:rPr lang="pt-BR" dirty="0"/>
              <a:t>Por fim, cada lâmpada ilumina de acordo com sua intensidade recalibrada, destacando os elementos mais importantes do ambiente.</a:t>
            </a:r>
          </a:p>
          <a:p>
            <a:r>
              <a:rPr lang="pt-BR" dirty="0"/>
              <a:t>A cena final fica mais nítida e equilibrada, com detalhes relevantes mais bem destacados.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ABB379-4C6F-D908-0F8A-31E398568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844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D6C2-47F9-EFDC-34B8-C0E0FE10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3F8945-72EB-B6BC-7DF2-456B4EC90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805EF0-3680-979A-D973-75F2B7C55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</a:pPr>
            <a:r>
              <a:rPr lang="pt-BR" sz="2600" noProof="0" dirty="0"/>
              <a:t>Cada canal de características es como una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una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 que ilumina distintos </a:t>
            </a:r>
            <a:r>
              <a:rPr lang="pt-BR" sz="2600" noProof="0" dirty="0" err="1"/>
              <a:t>detalles</a:t>
            </a:r>
            <a:r>
              <a:rPr lang="pt-BR" sz="2600" noProof="0" dirty="0"/>
              <a:t> (bordes, texturas, colores).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El Squeeze </a:t>
            </a:r>
            <a:r>
              <a:rPr lang="pt-BR" sz="2600" noProof="0" dirty="0" err="1"/>
              <a:t>mide</a:t>
            </a:r>
            <a:r>
              <a:rPr lang="pt-BR" sz="2600" noProof="0" dirty="0"/>
              <a:t> </a:t>
            </a:r>
            <a:r>
              <a:rPr lang="pt-BR" sz="2600" noProof="0" dirty="0" err="1"/>
              <a:t>cuánta</a:t>
            </a:r>
            <a:r>
              <a:rPr lang="pt-BR" sz="2600" noProof="0" dirty="0"/>
              <a:t> luz aporta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 </a:t>
            </a:r>
            <a:r>
              <a:rPr lang="pt-BR" sz="2600" noProof="0" dirty="0" err="1"/>
              <a:t>en</a:t>
            </a:r>
            <a:r>
              <a:rPr lang="pt-BR" sz="2600" noProof="0" dirty="0"/>
              <a:t> toda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habitación</a:t>
            </a:r>
            <a:r>
              <a:rPr lang="pt-BR" sz="2600" noProof="0" dirty="0"/>
              <a:t>, </a:t>
            </a:r>
            <a:r>
              <a:rPr lang="pt-BR" sz="2600" noProof="0" dirty="0" err="1"/>
              <a:t>resumiendo</a:t>
            </a:r>
            <a:r>
              <a:rPr lang="pt-BR" sz="2600" noProof="0" dirty="0"/>
              <a:t> </a:t>
            </a:r>
            <a:r>
              <a:rPr lang="pt-BR" sz="2600" noProof="0" dirty="0" err="1"/>
              <a:t>su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total </a:t>
            </a:r>
            <a:r>
              <a:rPr lang="pt-BR" sz="2600" noProof="0" dirty="0" err="1"/>
              <a:t>en</a:t>
            </a:r>
            <a:r>
              <a:rPr lang="pt-BR" sz="2600" noProof="0" dirty="0"/>
              <a:t> </a:t>
            </a:r>
            <a:r>
              <a:rPr lang="pt-BR" sz="2600" noProof="0" dirty="0" err="1"/>
              <a:t>un</a:t>
            </a:r>
            <a:r>
              <a:rPr lang="pt-BR" sz="2600" noProof="0" dirty="0"/>
              <a:t> valor.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 err="1"/>
              <a:t>Con</a:t>
            </a:r>
            <a:r>
              <a:rPr lang="pt-BR" sz="2600" noProof="0" dirty="0"/>
              <a:t> </a:t>
            </a:r>
            <a:r>
              <a:rPr lang="pt-BR" sz="2600" noProof="0" dirty="0" err="1"/>
              <a:t>esos</a:t>
            </a:r>
            <a:r>
              <a:rPr lang="pt-BR" sz="2600" noProof="0" dirty="0"/>
              <a:t> valores, </a:t>
            </a:r>
            <a:r>
              <a:rPr lang="pt-BR" sz="2600" noProof="0" dirty="0" err="1"/>
              <a:t>el</a:t>
            </a:r>
            <a:r>
              <a:rPr lang="pt-BR" sz="2600" noProof="0" dirty="0"/>
              <a:t> </a:t>
            </a:r>
            <a:r>
              <a:rPr lang="pt-BR" sz="2600" noProof="0" dirty="0" err="1"/>
              <a:t>Excitation</a:t>
            </a:r>
            <a:r>
              <a:rPr lang="pt-BR" sz="2600" noProof="0" dirty="0"/>
              <a:t> decide </a:t>
            </a:r>
            <a:r>
              <a:rPr lang="pt-BR" sz="2600" noProof="0" dirty="0" err="1"/>
              <a:t>qué</a:t>
            </a:r>
            <a:r>
              <a:rPr lang="pt-BR" sz="2600" noProof="0" dirty="0"/>
              <a:t> </a:t>
            </a:r>
            <a:r>
              <a:rPr lang="pt-BR" sz="2600" noProof="0" dirty="0" err="1"/>
              <a:t>lámparas</a:t>
            </a:r>
            <a:r>
              <a:rPr lang="pt-BR" sz="2600" noProof="0" dirty="0"/>
              <a:t> </a:t>
            </a:r>
            <a:r>
              <a:rPr lang="pt-BR" sz="2600" noProof="0" dirty="0" err="1"/>
              <a:t>son</a:t>
            </a:r>
            <a:r>
              <a:rPr lang="pt-BR" sz="2600" noProof="0" dirty="0"/>
              <a:t> más importantes para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escena</a:t>
            </a:r>
            <a:r>
              <a:rPr lang="pt-BR" sz="2600" noProof="0" dirty="0"/>
              <a:t> </a:t>
            </a:r>
            <a:r>
              <a:rPr lang="pt-BR" sz="2600" noProof="0" dirty="0" err="1"/>
              <a:t>actual</a:t>
            </a:r>
            <a:r>
              <a:rPr lang="pt-BR" sz="2600" noProof="0" dirty="0"/>
              <a:t>.</a:t>
            </a:r>
          </a:p>
          <a:p>
            <a:pPr lvl="1">
              <a:lnSpc>
                <a:spcPct val="110000"/>
              </a:lnSpc>
            </a:pPr>
            <a:r>
              <a:rPr lang="pt-BR" sz="2600" noProof="0" dirty="0"/>
              <a:t>Ajusta </a:t>
            </a:r>
            <a:r>
              <a:rPr lang="pt-BR" sz="2600" noProof="0" dirty="0" err="1"/>
              <a:t>la</a:t>
            </a:r>
            <a:r>
              <a:rPr lang="pt-BR" sz="2600" noProof="0" dirty="0"/>
              <a:t> </a:t>
            </a:r>
            <a:r>
              <a:rPr lang="pt-BR" sz="2600" noProof="0" dirty="0" err="1"/>
              <a:t>intensidad</a:t>
            </a:r>
            <a:r>
              <a:rPr lang="pt-BR" sz="2600" noProof="0" dirty="0"/>
              <a:t> de cada </a:t>
            </a:r>
            <a:r>
              <a:rPr lang="pt-BR" sz="2600" noProof="0" dirty="0" err="1"/>
              <a:t>lámpara</a:t>
            </a:r>
            <a:r>
              <a:rPr lang="pt-BR" sz="2600" noProof="0" dirty="0"/>
              <a:t>: </a:t>
            </a:r>
            <a:r>
              <a:rPr lang="pt-BR" sz="2600" noProof="0" dirty="0" err="1"/>
              <a:t>algunas</a:t>
            </a:r>
            <a:r>
              <a:rPr lang="pt-BR" sz="2600" noProof="0" dirty="0"/>
              <a:t> se </a:t>
            </a:r>
            <a:r>
              <a:rPr lang="pt-BR" sz="2600" noProof="0" dirty="0" err="1"/>
              <a:t>hacen</a:t>
            </a:r>
            <a:r>
              <a:rPr lang="pt-BR" sz="2600" noProof="0" dirty="0"/>
              <a:t> más </a:t>
            </a:r>
            <a:r>
              <a:rPr lang="pt-BR" sz="2600" noProof="0" dirty="0" err="1"/>
              <a:t>brillantes</a:t>
            </a:r>
            <a:r>
              <a:rPr lang="pt-BR" sz="2600" noProof="0" dirty="0"/>
              <a:t>, </a:t>
            </a:r>
            <a:r>
              <a:rPr lang="pt-BR" sz="2600" noProof="0" dirty="0" err="1"/>
              <a:t>otras</a:t>
            </a:r>
            <a:r>
              <a:rPr lang="pt-BR" sz="2600" noProof="0" dirty="0"/>
              <a:t> más </a:t>
            </a:r>
            <a:r>
              <a:rPr lang="pt-BR" sz="2600" noProof="0" dirty="0" err="1"/>
              <a:t>tenues</a:t>
            </a:r>
            <a:r>
              <a:rPr lang="pt-BR" sz="2600" noProof="0" dirty="0"/>
              <a:t>.</a:t>
            </a:r>
          </a:p>
          <a:p>
            <a:r>
              <a:rPr lang="pt-BR" dirty="0"/>
              <a:t>Por fim, cada lâmpada ilumina de acordo com sua intensidade recalibrada, destacando os elementos mais importantes do ambiente.</a:t>
            </a:r>
          </a:p>
          <a:p>
            <a:r>
              <a:rPr lang="pt-BR" dirty="0"/>
              <a:t>A cena final fica mais nítida e equilibrada, com detalhes relevantes mais bem destacados.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CD9DC0-C2DE-CE38-9A16-53C04A05F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287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1. Contexto en la red</a:t>
            </a:r>
          </a:p>
          <a:p>
            <a:r>
              <a:rPr lang="es-MX" b="1" dirty="0"/>
              <a:t>Qué significa:</a:t>
            </a:r>
            <a:r>
              <a:rPr lang="es-MX" dirty="0"/>
              <a:t> El bloque SE no reemplaza las convoluciones, sino que se </a:t>
            </a:r>
            <a:r>
              <a:rPr lang="es-MX" b="1" dirty="0"/>
              <a:t>pone después de ellas</a:t>
            </a:r>
            <a:r>
              <a:rPr lang="es-MX" dirty="0"/>
              <a:t>.</a:t>
            </a:r>
          </a:p>
          <a:p>
            <a:r>
              <a:rPr lang="es-MX" b="1" dirty="0"/>
              <a:t>Ejemplo:</a:t>
            </a:r>
            <a:r>
              <a:rPr lang="es-MX" dirty="0"/>
              <a:t> Imagina que tu red detecta características de una imagen: bordes, texturas, colores. Después de que la convolución encuentra estas características, el bloque SE decide </a:t>
            </a:r>
            <a:r>
              <a:rPr lang="es-MX" b="1" dirty="0"/>
              <a:t>cuáles son más importantes para el siguiente paso</a:t>
            </a:r>
            <a:r>
              <a:rPr lang="es-MX" dirty="0"/>
              <a:t>.</a:t>
            </a:r>
          </a:p>
          <a:p>
            <a:r>
              <a:rPr lang="es-MX" b="1" dirty="0"/>
              <a:t>Objetivo:</a:t>
            </a:r>
            <a:r>
              <a:rPr lang="es-MX" dirty="0"/>
              <a:t> Dar más “importancia” a los canales que aportan información útil y disminuir la importancia de los menos relevantes.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31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2. Operación </a:t>
            </a:r>
            <a:r>
              <a:rPr lang="es-MX" b="1" dirty="0" err="1"/>
              <a:t>Squeeze</a:t>
            </a:r>
            <a:r>
              <a:rPr lang="es-MX" b="1" dirty="0"/>
              <a:t> (Compresión)</a:t>
            </a:r>
          </a:p>
          <a:p>
            <a:r>
              <a:rPr lang="es-MX" b="1" dirty="0"/>
              <a:t>Entrada:</a:t>
            </a:r>
            <a:r>
              <a:rPr lang="es-MX" dirty="0"/>
              <a:t> Un tensor de características, por ejemplo: una imagen procesada por convoluciones, con dimensiones </a:t>
            </a:r>
            <a:r>
              <a:rPr lang="es-MX" b="1" dirty="0" err="1"/>
              <a:t>H×W×C</a:t>
            </a:r>
            <a:r>
              <a:rPr lang="es-MX" dirty="0"/>
              <a:t>:</a:t>
            </a:r>
          </a:p>
          <a:p>
            <a:pPr lvl="1"/>
            <a:r>
              <a:rPr lang="es-MX" dirty="0"/>
              <a:t>H = altura, W = ancho, C = número de canales (por ejemplo, filtros que detectan bordes, colores, etc.).</a:t>
            </a:r>
          </a:p>
          <a:p>
            <a:r>
              <a:rPr lang="es-MX" b="1" dirty="0"/>
              <a:t>Qué hace:</a:t>
            </a:r>
            <a:endParaRPr lang="es-MX" dirty="0"/>
          </a:p>
          <a:p>
            <a:pPr lvl="1"/>
            <a:r>
              <a:rPr lang="es-MX" dirty="0"/>
              <a:t>Aplica </a:t>
            </a:r>
            <a:r>
              <a:rPr lang="es-MX" b="1" dirty="0"/>
              <a:t>Global </a:t>
            </a:r>
            <a:r>
              <a:rPr lang="es-MX" b="1" dirty="0" err="1"/>
              <a:t>Average</a:t>
            </a:r>
            <a:r>
              <a:rPr lang="es-MX" b="1" dirty="0"/>
              <a:t> </a:t>
            </a:r>
            <a:r>
              <a:rPr lang="es-MX" b="1" dirty="0" err="1"/>
              <a:t>Pooling</a:t>
            </a:r>
            <a:r>
              <a:rPr lang="es-MX" b="1" dirty="0"/>
              <a:t> (GAP)</a:t>
            </a:r>
            <a:r>
              <a:rPr lang="es-MX" dirty="0"/>
              <a:t>, que es como decir: “para cada canal, calculo el promedio de todos sus valores espaciales”.</a:t>
            </a:r>
          </a:p>
          <a:p>
            <a:r>
              <a:rPr lang="es-MX" b="1" dirty="0"/>
              <a:t>Intuición:</a:t>
            </a:r>
            <a:r>
              <a:rPr lang="es-MX" dirty="0"/>
              <a:t> Piensa que cada canal es un filtro que detecta algo (como “borde horizontal”). GAP resume </a:t>
            </a:r>
            <a:r>
              <a:rPr lang="es-MX" b="1" dirty="0"/>
              <a:t>qué tan activo está ese filtro en toda la imagen</a:t>
            </a:r>
            <a:r>
              <a:rPr lang="es-MX" dirty="0"/>
              <a:t>, transformando </a:t>
            </a:r>
            <a:r>
              <a:rPr lang="es-MX" dirty="0" err="1"/>
              <a:t>H×W</a:t>
            </a:r>
            <a:r>
              <a:rPr lang="es-MX" dirty="0"/>
              <a:t> en un solo número.</a:t>
            </a:r>
          </a:p>
          <a:p>
            <a:r>
              <a:rPr lang="es-MX" b="1" dirty="0"/>
              <a:t>Salida:</a:t>
            </a:r>
            <a:r>
              <a:rPr lang="es-MX" dirty="0"/>
              <a:t> Un vector de tamaño </a:t>
            </a:r>
            <a:r>
              <a:rPr lang="es-MX" b="1" dirty="0"/>
              <a:t>1×1×C</a:t>
            </a:r>
            <a:r>
              <a:rPr lang="es-MX" dirty="0"/>
              <a:t> (un número por cada canal). Este vector representa la </a:t>
            </a:r>
            <a:r>
              <a:rPr lang="es-MX" b="1" dirty="0"/>
              <a:t>actividad global</a:t>
            </a:r>
            <a:r>
              <a:rPr lang="es-MX" dirty="0"/>
              <a:t> de cada canal.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76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3. Operación </a:t>
            </a:r>
            <a:r>
              <a:rPr lang="es-MX" b="1" dirty="0" err="1"/>
              <a:t>Excitation</a:t>
            </a:r>
            <a:r>
              <a:rPr lang="es-MX" b="1" dirty="0"/>
              <a:t> (Recalibración de canales)</a:t>
            </a:r>
          </a:p>
          <a:p>
            <a:r>
              <a:rPr lang="es-MX" b="1" dirty="0"/>
              <a:t>Entrada:</a:t>
            </a:r>
            <a:r>
              <a:rPr lang="es-MX" dirty="0"/>
              <a:t> El vector de la etapa </a:t>
            </a:r>
            <a:r>
              <a:rPr lang="es-MX" dirty="0" err="1"/>
              <a:t>Squeeze</a:t>
            </a:r>
            <a:r>
              <a:rPr lang="es-MX" dirty="0"/>
              <a:t> (1×1×C).</a:t>
            </a:r>
          </a:p>
          <a:p>
            <a:r>
              <a:rPr lang="es-MX" b="1" dirty="0"/>
              <a:t>Qué hace:</a:t>
            </a:r>
            <a:endParaRPr lang="es-MX" dirty="0"/>
          </a:p>
          <a:p>
            <a:pPr lvl="1"/>
            <a:r>
              <a:rPr lang="es-MX" dirty="0"/>
              <a:t>Pasa por un </a:t>
            </a:r>
            <a:r>
              <a:rPr lang="es-MX" b="1" dirty="0" err="1"/>
              <a:t>MLP</a:t>
            </a:r>
            <a:r>
              <a:rPr lang="es-MX" b="1" dirty="0"/>
              <a:t> (pequeña red neuronal)</a:t>
            </a:r>
            <a:r>
              <a:rPr lang="es-MX" dirty="0"/>
              <a:t> de 2 capas:</a:t>
            </a:r>
          </a:p>
          <a:p>
            <a:pPr lvl="2"/>
            <a:r>
              <a:rPr lang="es-MX" b="1" dirty="0"/>
              <a:t>Capa 1:</a:t>
            </a:r>
            <a:r>
              <a:rPr lang="es-MX" dirty="0"/>
              <a:t> Reduce la dimensión de C → C/r con </a:t>
            </a:r>
            <a:r>
              <a:rPr lang="es-MX" b="1" dirty="0" err="1"/>
              <a:t>ReLU</a:t>
            </a:r>
            <a:r>
              <a:rPr lang="es-MX" dirty="0"/>
              <a:t> (esto ayuda a “resumir” la información y hacerla más eficiente).</a:t>
            </a:r>
          </a:p>
          <a:p>
            <a:pPr lvl="2"/>
            <a:r>
              <a:rPr lang="es-MX" b="1" dirty="0"/>
              <a:t>Capa 2:</a:t>
            </a:r>
            <a:r>
              <a:rPr lang="es-MX" dirty="0"/>
              <a:t> Vuelve a expandir a C con </a:t>
            </a:r>
            <a:r>
              <a:rPr lang="es-MX" b="1" dirty="0" err="1"/>
              <a:t>Sigmoid</a:t>
            </a:r>
            <a:r>
              <a:rPr lang="es-MX" dirty="0"/>
              <a:t>, generando pesos entre 0 y 1 para cada canal.</a:t>
            </a:r>
          </a:p>
          <a:p>
            <a:r>
              <a:rPr lang="es-MX" b="1" dirty="0"/>
              <a:t>Intuición:</a:t>
            </a:r>
            <a:r>
              <a:rPr lang="es-MX" dirty="0"/>
              <a:t> Es como si cada canal recibiera un “interruptor” que dice:</a:t>
            </a:r>
          </a:p>
          <a:p>
            <a:pPr lvl="1"/>
            <a:r>
              <a:rPr lang="es-MX" dirty="0"/>
              <a:t>0 → ignóralo (no importante)</a:t>
            </a:r>
          </a:p>
          <a:p>
            <a:pPr lvl="1"/>
            <a:r>
              <a:rPr lang="es-MX" dirty="0"/>
              <a:t>1 → dale toda la importancia</a:t>
            </a:r>
          </a:p>
          <a:p>
            <a:pPr lvl="1"/>
            <a:r>
              <a:rPr lang="es-MX" dirty="0"/>
              <a:t>Valores intermedios → importancia parcial</a:t>
            </a:r>
          </a:p>
          <a:p>
            <a:r>
              <a:rPr lang="es-MX" b="1" dirty="0"/>
              <a:t>Salida:</a:t>
            </a:r>
            <a:r>
              <a:rPr lang="es-MX" dirty="0"/>
              <a:t> Vector </a:t>
            </a:r>
            <a:r>
              <a:rPr lang="es-MX" b="1" dirty="0"/>
              <a:t>s de 1×1×C</a:t>
            </a:r>
            <a:r>
              <a:rPr lang="es-MX" dirty="0"/>
              <a:t>, con pesos de atención para cada canal.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714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dirty="0"/>
              <a:t>4. Operación </a:t>
            </a:r>
            <a:r>
              <a:rPr lang="es-MX" b="1" dirty="0" err="1"/>
              <a:t>Scale</a:t>
            </a:r>
            <a:r>
              <a:rPr lang="es-MX" b="1" dirty="0"/>
              <a:t> (Recalibración de características)</a:t>
            </a:r>
          </a:p>
          <a:p>
            <a:r>
              <a:rPr lang="es-MX" b="1" dirty="0"/>
              <a:t>Entrada:</a:t>
            </a:r>
            <a:r>
              <a:rPr lang="es-MX" dirty="0"/>
              <a:t> Tensor original </a:t>
            </a:r>
            <a:r>
              <a:rPr lang="es-MX" dirty="0" err="1"/>
              <a:t>H×W×C</a:t>
            </a:r>
            <a:r>
              <a:rPr lang="es-MX" dirty="0"/>
              <a:t> + vector de pesos s.</a:t>
            </a:r>
          </a:p>
          <a:p>
            <a:r>
              <a:rPr lang="es-MX" b="1" dirty="0"/>
              <a:t>Qué hace:</a:t>
            </a:r>
            <a:r>
              <a:rPr lang="es-MX" dirty="0"/>
              <a:t> Multiplica cada canal del tensor por su peso correspondiente del vector s.</a:t>
            </a:r>
          </a:p>
          <a:p>
            <a:r>
              <a:rPr lang="es-MX" b="1" dirty="0"/>
              <a:t>Intuición:</a:t>
            </a:r>
            <a:r>
              <a:rPr lang="es-MX" dirty="0"/>
              <a:t> Es como </a:t>
            </a:r>
            <a:r>
              <a:rPr lang="es-MX" b="1" dirty="0"/>
              <a:t>subir o bajar el volumen de cada canal</a:t>
            </a:r>
            <a:r>
              <a:rPr lang="es-MX" dirty="0"/>
              <a:t>, según cuánto importe.</a:t>
            </a:r>
          </a:p>
          <a:p>
            <a:r>
              <a:rPr lang="es-MX" b="1" dirty="0"/>
              <a:t>Salida:</a:t>
            </a:r>
            <a:r>
              <a:rPr lang="es-MX" dirty="0"/>
              <a:t> Tensor recalibrado </a:t>
            </a:r>
            <a:r>
              <a:rPr lang="es-MX" dirty="0" err="1"/>
              <a:t>H×W×C</a:t>
            </a:r>
            <a:r>
              <a:rPr lang="es-MX" dirty="0"/>
              <a:t>, listo para la siguiente capa convolucional, pero ahora con los canales más relevantes potenciados y los menos útiles reducidos.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45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154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BR" sz="2800" dirty="0"/>
              <a:t>O bloco SE não é treinado separadamente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234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Por isso depois surgiram variantes como </a:t>
            </a:r>
            <a:r>
              <a:rPr lang="pt-BR" noProof="0" dirty="0" err="1"/>
              <a:t>CBAM</a:t>
            </a:r>
            <a:r>
              <a:rPr lang="pt-BR" noProof="0" dirty="0"/>
              <a:t> ou ECA que também incorporam atenção espacial.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226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Compara la tasa de error y la complejidad de modelos como </a:t>
            </a:r>
            <a:r>
              <a:rPr lang="es-MX" dirty="0" err="1"/>
              <a:t>ResNet</a:t>
            </a:r>
            <a:r>
              <a:rPr lang="es-MX" dirty="0"/>
              <a:t> y </a:t>
            </a:r>
            <a:r>
              <a:rPr lang="es-MX" dirty="0" err="1"/>
              <a:t>VGG</a:t>
            </a:r>
            <a:r>
              <a:rPr lang="es-MX" dirty="0"/>
              <a:t>, demostrando que añadir el módulo </a:t>
            </a:r>
            <a:r>
              <a:rPr lang="es-MX" b="1" dirty="0" err="1"/>
              <a:t>SENet</a:t>
            </a:r>
            <a:r>
              <a:rPr lang="es-MX" dirty="0"/>
              <a:t> mejora su rendimiento con un costo mínimo.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314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Compara los modelos ligeros </a:t>
            </a:r>
            <a:r>
              <a:rPr lang="es-MX" dirty="0" err="1"/>
              <a:t>MobileNet</a:t>
            </a:r>
            <a:r>
              <a:rPr lang="es-MX" dirty="0"/>
              <a:t> y </a:t>
            </a:r>
            <a:r>
              <a:rPr lang="es-MX" dirty="0" err="1"/>
              <a:t>ShuffleNet</a:t>
            </a:r>
            <a:r>
              <a:rPr lang="es-MX" dirty="0"/>
              <a:t>, mostrando que la adición del módulo </a:t>
            </a:r>
            <a:r>
              <a:rPr lang="es-MX" b="1" dirty="0" err="1"/>
              <a:t>SENet</a:t>
            </a:r>
            <a:r>
              <a:rPr lang="es-MX" dirty="0"/>
              <a:t> los hace más precisos sin un aumento significativo en la complejidad.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Este conjunto de gráficos visualiza el proceso de entrenamiento de diferentes modelos, mostrando que la adición de los bloques SE resulta en una </a:t>
            </a:r>
            <a:r>
              <a:rPr lang="es-MX" b="1" dirty="0"/>
              <a:t>convergencia más estable y rápida</a:t>
            </a:r>
            <a:r>
              <a:rPr lang="es-MX" dirty="0"/>
              <a:t>, alcanzando una menor tasa de error tanto en los datos de entrenamiento como en los de validación.</a:t>
            </a:r>
          </a:p>
          <a:p>
            <a:r>
              <a:rPr lang="es-MX" dirty="0"/>
              <a:t>Muestra visualmente que los modelos </a:t>
            </a:r>
            <a:r>
              <a:rPr lang="es-MX" b="1" dirty="0" err="1"/>
              <a:t>SENet</a:t>
            </a:r>
            <a:r>
              <a:rPr lang="es-MX" dirty="0"/>
              <a:t> se entrenan de forma más estable y terminan con una tasa de error más baja que los modelos originales.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66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noProof="0" dirty="0"/>
              <a:t>Objetivo do bloco SE: </a:t>
            </a:r>
            <a:r>
              <a:rPr lang="pt-BR" noProof="0" dirty="0"/>
              <a:t>Melhorar a qualidade das representações da rede ao modelar de forma explícita e adaptativa as relações entre canais. </a:t>
            </a:r>
            <a:endParaRPr lang="pt-BR" b="1" noProof="0" dirty="0"/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34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dirty="0"/>
              <a:t>Antes de llegar a las operaciones del bloque SE, es importante entender la operación de convolución base. 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28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E40A-241C-9157-6D6C-91E8F877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B85ED2-9091-AA38-8DDF-EE28243C4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9A3186-14D7-7BEE-7D1D-A541E52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dirty="0"/>
              <a:t>Antes de llegar a las operaciones del bloque SE, es importante entender la operación de convolución base. 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270760-0380-2C2A-4310-EA3B4BD1E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380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— alocar recursos computacionais para as partes mais informativas do sinal. (quais canais são importantes).</a:t>
            </a:r>
          </a:p>
          <a:p>
            <a:pPr rtl="0"/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 como objetivo asignar recursos informáticos</a:t>
            </a:r>
          </a:p>
          <a:p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76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Isso significa que a rede deve aprender a ajustar a importância de cada um de seus canais de características de forma dinâmica e adaptativa. 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27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32FF-C6ED-EA8E-DD3E-2B37E39B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382BD8-27C5-3C55-7C20-4350A7829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8DB3C1-67DE-59E9-0B99-9EEEB33E9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dirty="0"/>
              <a:t>Agrupa la información de todo el canal en un solo número. Es como hacer un resumen global de lo que el canal ha encontrado.</a:t>
            </a:r>
          </a:p>
          <a:p>
            <a:pPr lvl="1"/>
            <a:r>
              <a:rPr lang="es-MX" dirty="0"/>
              <a:t>La operación </a:t>
            </a:r>
            <a:r>
              <a:rPr lang="es-MX" b="1" dirty="0" err="1"/>
              <a:t>Squeeze</a:t>
            </a:r>
            <a:r>
              <a:rPr lang="es-MX" dirty="0"/>
              <a:t> toma un mapa de características y lo "aplasta" para crear un descriptor que resume la información de cada canal en un solo valor.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976D2A-3BC4-E0D1-7E9D-76E547151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4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E64B-92B4-2B55-E42D-1035EF74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2509BF-9021-CFEA-C52F-9798E972A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0C4273F-4058-ECBE-9483-BE9C9CE4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Resume cada canal de características calculando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promedio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todos sus valores. Cada canal queda representado por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número que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refleja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patrones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EDA0D7-5C6A-F4DB-60BE-90593833F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13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jie-frank/SENet" TargetMode="External"/><Relationship Id="rId2" Type="http://schemas.openxmlformats.org/officeDocument/2006/relationships/hyperlink" Target="https://arxiv.org/pdf/1709.01507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zJ1g541y0tvMCg9AhDbLS7G2jU9ZFzuQzyTXdKoLNHVgAGQ/viewform?usp=header" TargetMode="External"/><Relationship Id="rId2" Type="http://schemas.openxmlformats.org/officeDocument/2006/relationships/hyperlink" Target="https://github.com/Mish0404/TP558/tree/main/Seminario_Squeeze_and_Excitation%20_Network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 fontScale="90000"/>
          </a:bodyPr>
          <a:lstStyle/>
          <a:p>
            <a:r>
              <a:rPr lang="pt-BR" sz="5400" noProof="0" dirty="0"/>
              <a:t>TP558 - Tópicos avançados em Machine Learning:</a:t>
            </a:r>
            <a:br>
              <a:rPr lang="pt-BR" noProof="0" dirty="0"/>
            </a:br>
            <a:r>
              <a:rPr lang="pt-BR" b="1" i="1" noProof="0" dirty="0"/>
              <a:t>Squeeze </a:t>
            </a:r>
            <a:r>
              <a:rPr lang="pt-BR" b="1" i="1" noProof="0" dirty="0" err="1"/>
              <a:t>and</a:t>
            </a:r>
            <a:r>
              <a:rPr lang="pt-BR" b="1" i="1" noProof="0" dirty="0"/>
              <a:t> </a:t>
            </a:r>
            <a:r>
              <a:rPr lang="pt-BR" b="1" i="1" noProof="0" dirty="0" err="1"/>
              <a:t>Excitation</a:t>
            </a:r>
            <a:r>
              <a:rPr lang="pt-BR" b="1" i="1" noProof="0" dirty="0"/>
              <a:t> Networks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noProof="0" dirty="0"/>
              <a:t>Brithany Michelle Oliva Chuquimia</a:t>
            </a:r>
          </a:p>
          <a:p>
            <a:r>
              <a:rPr lang="pt-BR" dirty="0"/>
              <a:t>brithany.oliva@mtel.inatel.br</a:t>
            </a:r>
            <a:endParaRPr lang="pt-BR" noProof="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5D4E-3353-D079-A8B3-9DE46027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D9D8-EEBA-134B-CB8D-251AE428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1D5423-8535-AF84-7451-EC375411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/>
              <a:t>Recalibração de Características:  </a:t>
            </a:r>
          </a:p>
          <a:p>
            <a:r>
              <a:rPr lang="pt-BR" sz="2600" noProof="0" dirty="0"/>
              <a:t>A ideia central é que </a:t>
            </a:r>
            <a:r>
              <a:rPr lang="pt-BR" sz="2600" b="1" noProof="0" dirty="0">
                <a:solidFill>
                  <a:srgbClr val="00B050"/>
                </a:solidFill>
              </a:rPr>
              <a:t>a rede deve ser capaz de ajustar a importância de cada canal de características com base no contexto global da imagem</a:t>
            </a:r>
            <a:r>
              <a:rPr lang="pt-BR" sz="2600" noProof="0" dirty="0"/>
              <a:t>. </a:t>
            </a:r>
          </a:p>
          <a:p>
            <a:r>
              <a:rPr lang="pt-BR" sz="2600" noProof="0" dirty="0"/>
              <a:t>Os autores argumentam que, ao fazer isso, </a:t>
            </a:r>
            <a:r>
              <a:rPr lang="pt-BR" sz="2600" b="1" noProof="0" dirty="0">
                <a:solidFill>
                  <a:srgbClr val="7030A0"/>
                </a:solidFill>
              </a:rPr>
              <a:t>a rede pode dar mais atenção a informações úteis e suprimir as menos importantes</a:t>
            </a:r>
            <a:r>
              <a:rPr lang="pt-BR" sz="2600" noProof="0" dirty="0"/>
              <a:t>, melhorando sua capacidade de representação.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182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FACEE-8E15-0A65-79EB-D2D7DF4A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5481B-07BA-0868-8649-F84C06B8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55EBFAA-939A-96EE-EF64-118875DD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80" y="1971471"/>
            <a:ext cx="11066996" cy="31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60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1832-1BE2-D938-314C-7C2A7D08D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1A51C-8048-FC4F-34E5-E05525A3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D3992E-BD88-117E-1DE6-CDA8ADC4B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/>
              <a:t>Squeeze </a:t>
            </a:r>
            <a:r>
              <a:rPr lang="pt-BR" b="1" noProof="0" dirty="0" err="1"/>
              <a:t>and</a:t>
            </a:r>
            <a:r>
              <a:rPr lang="pt-BR" b="1" noProof="0" dirty="0"/>
              <a:t> </a:t>
            </a:r>
            <a:r>
              <a:rPr lang="pt-BR" b="1" noProof="0" dirty="0" err="1"/>
              <a:t>Excitation</a:t>
            </a:r>
            <a:r>
              <a:rPr lang="pt-BR" b="1" noProof="0" dirty="0"/>
              <a:t>:</a:t>
            </a:r>
          </a:p>
          <a:p>
            <a:r>
              <a:rPr lang="pt-BR" sz="2600" b="1" noProof="0" dirty="0">
                <a:solidFill>
                  <a:srgbClr val="DF1F56"/>
                </a:solidFill>
              </a:rPr>
              <a:t>Squeeze (Compressão): </a:t>
            </a:r>
          </a:p>
          <a:p>
            <a:pPr lvl="1"/>
            <a:r>
              <a:rPr lang="pt-BR" sz="2600" noProof="0" dirty="0"/>
              <a:t>O objetivo da operação Squeeze é </a:t>
            </a:r>
            <a:r>
              <a:rPr lang="pt-BR" sz="2600" b="1" noProof="0" dirty="0">
                <a:solidFill>
                  <a:srgbClr val="00B050"/>
                </a:solidFill>
              </a:rPr>
              <a:t>extrair uma representação global da informação contida em cada canal</a:t>
            </a:r>
            <a:r>
              <a:rPr lang="pt-BR" sz="2600" noProof="0" dirty="0">
                <a:solidFill>
                  <a:srgbClr val="00B050"/>
                </a:solidFill>
              </a:rPr>
              <a:t> </a:t>
            </a:r>
            <a:r>
              <a:rPr lang="pt-BR" sz="2600" noProof="0" dirty="0"/>
              <a:t>de características, </a:t>
            </a:r>
            <a:r>
              <a:rPr lang="pt-BR" sz="2600" b="1" noProof="0" dirty="0">
                <a:solidFill>
                  <a:srgbClr val="00B050"/>
                </a:solidFill>
              </a:rPr>
              <a:t>agregando os valores espaciais de todo o mapa de características</a:t>
            </a:r>
            <a:r>
              <a:rPr lang="pt-BR" sz="2600" noProof="0" dirty="0"/>
              <a:t>.</a:t>
            </a:r>
          </a:p>
          <a:p>
            <a:pPr lvl="1"/>
            <a:r>
              <a:rPr lang="pt-BR" sz="2600" noProof="0" dirty="0"/>
              <a:t>Isso é feito através de um </a:t>
            </a:r>
            <a:r>
              <a:rPr lang="pt-BR" sz="2600" b="1" noProof="0" dirty="0">
                <a:solidFill>
                  <a:srgbClr val="FF6699"/>
                </a:solidFill>
              </a:rPr>
              <a:t>Global </a:t>
            </a:r>
            <a:r>
              <a:rPr lang="pt-BR" sz="2600" b="1" noProof="0" dirty="0" err="1">
                <a:solidFill>
                  <a:srgbClr val="FF6699"/>
                </a:solidFill>
              </a:rPr>
              <a:t>Average</a:t>
            </a:r>
            <a:r>
              <a:rPr lang="pt-BR" sz="2600" b="1" noProof="0" dirty="0">
                <a:solidFill>
                  <a:srgbClr val="FF6699"/>
                </a:solidFill>
              </a:rPr>
              <a:t> </a:t>
            </a:r>
            <a:r>
              <a:rPr lang="pt-BR" sz="2600" b="1" noProof="0" dirty="0" err="1">
                <a:solidFill>
                  <a:srgbClr val="FF6699"/>
                </a:solidFill>
              </a:rPr>
              <a:t>Pooling</a:t>
            </a:r>
            <a:r>
              <a:rPr lang="pt-BR" sz="2600" b="1" noProof="0" dirty="0">
                <a:solidFill>
                  <a:srgbClr val="FF6699"/>
                </a:solidFill>
              </a:rPr>
              <a:t> </a:t>
            </a:r>
            <a:r>
              <a:rPr lang="pt-BR" sz="2600" noProof="0" dirty="0"/>
              <a:t>(</a:t>
            </a:r>
            <a:r>
              <a:rPr lang="pt-BR" sz="2600" noProof="0" dirty="0" err="1"/>
              <a:t>pooling</a:t>
            </a:r>
            <a:r>
              <a:rPr lang="pt-BR" sz="2600" noProof="0" dirty="0"/>
              <a:t> médio global) aplicado a cada canal individualmente.</a:t>
            </a:r>
          </a:p>
        </p:txBody>
      </p:sp>
    </p:spTree>
    <p:extLst>
      <p:ext uri="{BB962C8B-B14F-4D97-AF65-F5344CB8AC3E}">
        <p14:creationId xmlns:p14="http://schemas.microsoft.com/office/powerpoint/2010/main" val="83684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0172-CE44-39FC-6897-0542BE5C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47BB9-40D2-20BE-E7E4-E0F4B76B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630DFB1A-BD83-768F-8B52-D8C4A7E68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9" y="2304288"/>
            <a:ext cx="5181223" cy="300749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5752BF-F891-C440-5A15-E2378AAD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632" y="1825625"/>
            <a:ext cx="59161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/>
              <a:t>Squeeze </a:t>
            </a:r>
            <a:r>
              <a:rPr lang="pt-BR" b="1" noProof="0" dirty="0" err="1"/>
              <a:t>and</a:t>
            </a:r>
            <a:r>
              <a:rPr lang="pt-BR" b="1" noProof="0" dirty="0"/>
              <a:t> </a:t>
            </a:r>
            <a:r>
              <a:rPr lang="pt-BR" b="1" noProof="0" dirty="0" err="1"/>
              <a:t>Excitation</a:t>
            </a:r>
            <a:r>
              <a:rPr lang="pt-BR" b="1" noProof="0" dirty="0"/>
              <a:t>:</a:t>
            </a:r>
          </a:p>
          <a:p>
            <a:r>
              <a:rPr lang="pt-BR" sz="2600" b="1" noProof="0" dirty="0">
                <a:solidFill>
                  <a:srgbClr val="DF1F56"/>
                </a:solidFill>
              </a:rPr>
              <a:t>Squeeze (Compressão): </a:t>
            </a:r>
          </a:p>
          <a:p>
            <a:pPr lvl="1"/>
            <a:r>
              <a:rPr lang="pt-BR" sz="2600" b="1" noProof="0" dirty="0"/>
              <a:t>Global </a:t>
            </a:r>
            <a:r>
              <a:rPr lang="pt-BR" sz="2600" b="1" noProof="0" dirty="0" err="1"/>
              <a:t>Average</a:t>
            </a:r>
            <a:r>
              <a:rPr lang="pt-BR" sz="2600" b="1" noProof="0" dirty="0"/>
              <a:t> </a:t>
            </a:r>
            <a:r>
              <a:rPr lang="pt-BR" sz="2600" b="1" noProof="0" dirty="0" err="1"/>
              <a:t>Pooling</a:t>
            </a:r>
            <a:r>
              <a:rPr lang="pt-BR" sz="2600" b="1" noProof="0" dirty="0"/>
              <a:t> (GAP)</a:t>
            </a:r>
            <a:r>
              <a:rPr lang="pt-BR" sz="2600" noProof="0" dirty="0"/>
              <a:t>: </a:t>
            </a:r>
            <a:r>
              <a:rPr lang="pt-BR" sz="2600" dirty="0"/>
              <a:t>Resume cada canal de recurso calculando a média de todos os seus valores. Cada canal é representado por um único número que reflete suas informações gerais, independentemente da posição dos padrões na imagem</a:t>
            </a:r>
            <a:r>
              <a:rPr lang="pt-BR" sz="26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15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BE52-B7E0-3E4C-4409-5220C5EF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3752B-B50D-6B30-51ED-A1DB5A12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504C30-0DA3-59F7-F37F-8FDB37313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lvl="1">
                  <a:lnSpc>
                    <a:spcPct val="110000"/>
                  </a:lnSpc>
                </a:pPr>
                <a:r>
                  <a:rPr lang="pt-BR" sz="3600" b="1" dirty="0">
                    <a:solidFill>
                      <a:srgbClr val="DF1F56"/>
                    </a:solidFill>
                  </a:rPr>
                  <a:t>Squeeze (Compressão): </a:t>
                </a:r>
                <a:endParaRPr lang="pt-BR" sz="3600" noProof="0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pt-BR" sz="3400" noProof="0" dirty="0"/>
                  <a:t>A Operação de Compressão(Squeeze):</a:t>
                </a:r>
              </a:p>
              <a:p>
                <a:pPr marL="0" lvl="1" indent="0">
                  <a:lnSpc>
                    <a:spcPct val="11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800" noProof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pt-BR" sz="3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𝑠𝑞</m:t>
                          </m:r>
                        </m:sub>
                      </m:sSub>
                      <m:r>
                        <a:rPr lang="pt-BR" sz="3800" noProof="0" smtClean="0">
                          <a:latin typeface="Cambria Math" panose="02040503050406030204" pitchFamily="18" charset="0"/>
                        </a:rPr>
                        <m:t>​</m:t>
                      </m:r>
                      <m:d>
                        <m:dPr>
                          <m:ctrlPr>
                            <a:rPr lang="pt-BR" sz="3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800" noProof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3800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</m:d>
                      <m:r>
                        <a:rPr lang="pt-BR" sz="3800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38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3800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3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3800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3800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3800" noProof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3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80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3800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3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800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3800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800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pt-BR" sz="3600" noProof="0" dirty="0"/>
              </a:p>
              <a:p>
                <a:pPr marL="685800" lvl="2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​: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−é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𝑠𝑖𝑚𝑜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𝑒𝑙𝑒𝑚𝑒𝑛𝑡𝑜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𝑑𝑒𝑙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𝑠𝑎𝑙𝑖𝑑𝑎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𝑐𝑜𝑚𝑝𝑟𝑒𝑠𝑖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500" noProof="0" dirty="0"/>
              </a:p>
              <a:p>
                <a:pPr marL="685800" lvl="2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​: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−é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𝑠𝑖𝑚𝑜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𝑚𝑎𝑝𝑎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𝑐𝑎𝑟𝑎𝑐𝑡𝑒𝑟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𝑠𝑡𝑖𝑐𝑎𝑠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𝑒𝑛𝑡𝑟𝑎𝑑𝑎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500" noProof="0" dirty="0"/>
              </a:p>
              <a:p>
                <a:pPr marL="685800" lvl="2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𝑆𝑜𝑛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𝑙𝑎𝑠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𝑑𝑖𝑚𝑒𝑛𝑠𝑖𝑜𝑛𝑒𝑠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𝑒𝑠𝑝𝑎𝑐𝑖𝑎𝑙𝑒𝑠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𝑑𝑒𝑙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𝑚𝑎𝑝𝑎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𝑐𝑎𝑟𝑎𝑐𝑡𝑒𝑟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𝑠𝑡𝑖𝑐𝑎𝑠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500" noProof="0" dirty="0"/>
              </a:p>
              <a:p>
                <a:pPr marL="685800" lvl="2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sz="2500" noProof="0" smtClean="0">
                            <a:latin typeface="Cambria Math" panose="02040503050406030204" pitchFamily="18" charset="0"/>
                          </a:rPr>
                          <m:t>𝑠𝑞</m:t>
                        </m:r>
                      </m:sub>
                    </m:sSub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​: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𝑅𝑒𝑝𝑟𝑒𝑠𝑒𝑛𝑡𝑎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𝑜𝑝𝑒𝑟𝑎𝑐𝑖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𝑐𝑜𝑚𝑝𝑟𝑒𝑠𝑖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500" noProof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500" noProof="0" dirty="0"/>
              </a:p>
              <a:p>
                <a:pPr lvl="1">
                  <a:lnSpc>
                    <a:spcPct val="110000"/>
                  </a:lnSpc>
                </a:pPr>
                <a:endParaRPr lang="pt-BR" sz="2900" noProof="0" dirty="0"/>
              </a:p>
              <a:p>
                <a:pPr lvl="1">
                  <a:lnSpc>
                    <a:spcPct val="110000"/>
                  </a:lnSpc>
                </a:pPr>
                <a:endParaRPr lang="pt-BR" sz="2900" noProof="0" dirty="0"/>
              </a:p>
              <a:p>
                <a:pPr lvl="1">
                  <a:lnSpc>
                    <a:spcPct val="110000"/>
                  </a:lnSpc>
                </a:pPr>
                <a:endParaRPr lang="pt-BR" sz="2900" noProof="0" dirty="0"/>
              </a:p>
              <a:p>
                <a:pPr lvl="1">
                  <a:lnSpc>
                    <a:spcPct val="110000"/>
                  </a:lnSpc>
                </a:pPr>
                <a:endParaRPr lang="pt-BR" sz="2900" noProof="0" dirty="0"/>
              </a:p>
              <a:p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F504C30-0DA3-59F7-F37F-8FDB37313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18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0B58-9B4D-7B36-473F-5E16F58E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38DCC-2879-F4F2-43AA-832A0906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7051202-2846-0F48-D5CD-C76638A43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>
                  <a:lnSpc>
                    <a:spcPct val="110000"/>
                  </a:lnSpc>
                </a:pPr>
                <a:r>
                  <a:rPr lang="pt-BR" sz="2800" b="1" dirty="0">
                    <a:solidFill>
                      <a:srgbClr val="DF1F56"/>
                    </a:solidFill>
                  </a:rPr>
                  <a:t>Squeeze (Compressão): </a:t>
                </a:r>
                <a:endParaRPr lang="pt-BR" sz="2800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pt-BR" sz="2600" dirty="0"/>
                  <a:t>	A Operação de Compressão(Squeeze):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𝑠𝑞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​)=</m:t>
                      </m:r>
                      <m:f>
                        <m:fPr>
                          <m:ctrl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BR" sz="260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600" i="1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2600" i="1" noProof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60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noProof="0" dirty="0"/>
              </a:p>
              <a:p>
                <a:pPr lvl="1"/>
                <a:r>
                  <a:rPr lang="pt-BR" sz="2600" noProof="0" dirty="0"/>
                  <a:t>A operação "</a:t>
                </a:r>
                <a:r>
                  <a:rPr lang="pt-BR" sz="2600" b="1" noProof="0" dirty="0">
                    <a:solidFill>
                      <a:srgbClr val="FF6699"/>
                    </a:solidFill>
                  </a:rPr>
                  <a:t>aplasta</a:t>
                </a:r>
                <a:r>
                  <a:rPr lang="pt-BR" sz="2600" noProof="0" dirty="0"/>
                  <a:t>" a informação espacial (altura × largura) de cada canal em um único número.</a:t>
                </a:r>
              </a:p>
              <a:p>
                <a:pPr lvl="1"/>
                <a:r>
                  <a:rPr lang="pt-BR" sz="2600" noProof="0" dirty="0"/>
                  <a:t>O resultado é </a:t>
                </a:r>
                <a:r>
                  <a:rPr lang="pt-BR" sz="2600" b="1" noProof="0" dirty="0">
                    <a:solidFill>
                      <a:srgbClr val="FF6699"/>
                    </a:solidFill>
                  </a:rPr>
                  <a:t>um vetor </a:t>
                </a:r>
                <a:r>
                  <a:rPr lang="pt-BR" sz="2600" b="1" i="1" noProof="0" dirty="0">
                    <a:solidFill>
                      <a:srgbClr val="FF6699"/>
                    </a:solidFill>
                  </a:rPr>
                  <a:t>z</a:t>
                </a:r>
                <a:r>
                  <a:rPr lang="pt-BR" sz="2600" b="1" noProof="0" dirty="0">
                    <a:solidFill>
                      <a:srgbClr val="FF6699"/>
                    </a:solidFill>
                  </a:rPr>
                  <a:t> de dimensão </a:t>
                </a:r>
                <a:r>
                  <a:rPr lang="pt-BR" sz="2600" b="1" i="1" noProof="0" dirty="0">
                    <a:solidFill>
                      <a:srgbClr val="FF6699"/>
                    </a:solidFill>
                  </a:rPr>
                  <a:t>C</a:t>
                </a:r>
                <a:r>
                  <a:rPr lang="pt-BR" sz="2600" b="1" noProof="0" dirty="0">
                    <a:solidFill>
                      <a:srgbClr val="FF6699"/>
                    </a:solidFill>
                  </a:rPr>
                  <a:t> </a:t>
                </a:r>
                <a:r>
                  <a:rPr lang="pt-BR" sz="2600" noProof="0" dirty="0"/>
                  <a:t>, onde cada elemento </a:t>
                </a:r>
                <a:r>
                  <a:rPr lang="pt-BR" sz="2600" b="1" noProof="0" dirty="0">
                    <a:solidFill>
                      <a:srgbClr val="FF6699"/>
                    </a:solidFill>
                  </a:rPr>
                  <a:t>representa a atividade média global do respectivo canal</a:t>
                </a:r>
                <a:r>
                  <a:rPr lang="pt-BR" sz="2600" noProof="0" dirty="0"/>
                  <a:t>.</a:t>
                </a:r>
              </a:p>
              <a:p>
                <a:pPr lvl="1"/>
                <a:r>
                  <a:rPr lang="pt-BR" sz="2600" noProof="0" dirty="0"/>
                  <a:t>Este vetor serve como uma descrição compacta da resposta de cada canal ao input, capturando informações contextuais globais.</a:t>
                </a:r>
              </a:p>
              <a:p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7051202-2846-0F48-D5CD-C76638A43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1" b="-3782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73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A36DB-39A0-76ED-BB79-D25A72C7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C3045-6204-8449-6924-CA663376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FFBBDE-582F-A1C3-1D44-6D70EC24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pt-BR" sz="2800" b="1" dirty="0">
                <a:solidFill>
                  <a:srgbClr val="DF1F56"/>
                </a:solidFill>
              </a:rPr>
              <a:t>Squeeze (Compressão): </a:t>
            </a:r>
            <a:endParaRPr lang="pt-BR" sz="2800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pt-BR" sz="2600" b="1" noProof="0" dirty="0"/>
              <a:t>Por que isso é importante?</a:t>
            </a:r>
          </a:p>
          <a:p>
            <a:pPr lvl="2">
              <a:lnSpc>
                <a:spcPct val="110000"/>
              </a:lnSpc>
            </a:pPr>
            <a:r>
              <a:rPr lang="pt-BR" sz="2600" noProof="0" dirty="0"/>
              <a:t>Permite que o modelo tenha acesso à informação global do campo receptivo, mesmo que as convoluções locais só vejam partes da imagem.</a:t>
            </a:r>
          </a:p>
          <a:p>
            <a:pPr lvl="2">
              <a:lnSpc>
                <a:spcPct val="110000"/>
              </a:lnSpc>
            </a:pPr>
            <a:r>
              <a:rPr lang="pt-BR" sz="2600" noProof="0" dirty="0"/>
              <a:t>É como se cada canal fosse uma “lente” especializada (bordas, texturas, cores). O Squeeze pega todas as ativações desse canal espalhadas na imagem e faz um resumo em um único valor médio, representando a “força” ou presença global daquele padrão</a:t>
            </a:r>
          </a:p>
        </p:txBody>
      </p:sp>
    </p:spTree>
    <p:extLst>
      <p:ext uri="{BB962C8B-B14F-4D97-AF65-F5344CB8AC3E}">
        <p14:creationId xmlns:p14="http://schemas.microsoft.com/office/powerpoint/2010/main" val="225537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ADB0-74AA-D3A2-94F2-DF8A26D4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343C6-A2F7-4C07-642A-19ABF933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41C7E-270D-C28D-AE6A-47582CE05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noProof="0" dirty="0"/>
              <a:t>Squeeze </a:t>
            </a:r>
            <a:r>
              <a:rPr lang="pt-BR" sz="3200" b="1" noProof="0" dirty="0" err="1"/>
              <a:t>and</a:t>
            </a:r>
            <a:r>
              <a:rPr lang="pt-BR" sz="3200" b="1" noProof="0" dirty="0"/>
              <a:t> </a:t>
            </a:r>
            <a:r>
              <a:rPr lang="pt-BR" sz="3200" b="1" noProof="0" dirty="0" err="1"/>
              <a:t>Excitation</a:t>
            </a:r>
            <a:r>
              <a:rPr lang="pt-BR" sz="3200" b="1" noProof="0" dirty="0"/>
              <a:t>:</a:t>
            </a:r>
          </a:p>
          <a:p>
            <a:r>
              <a:rPr lang="pt-BR" b="1" noProof="0" dirty="0" err="1">
                <a:solidFill>
                  <a:schemeClr val="accent5"/>
                </a:solidFill>
              </a:rPr>
              <a:t>Excitation</a:t>
            </a:r>
            <a:r>
              <a:rPr lang="pt-BR" b="1" noProof="0" dirty="0">
                <a:solidFill>
                  <a:schemeClr val="accent5"/>
                </a:solidFill>
              </a:rPr>
              <a:t> (excitação): </a:t>
            </a:r>
          </a:p>
          <a:p>
            <a:pPr lvl="1"/>
            <a:r>
              <a:rPr lang="pt-BR" sz="2800" noProof="0" dirty="0"/>
              <a:t>Tem como objetivo usar a informação global extraída pela operação de </a:t>
            </a:r>
            <a:r>
              <a:rPr lang="pt-BR" sz="2800" i="1" noProof="0" dirty="0"/>
              <a:t>Squeeze </a:t>
            </a:r>
            <a:r>
              <a:rPr lang="pt-BR" sz="2800" noProof="0" dirty="0"/>
              <a:t>para </a:t>
            </a:r>
            <a:r>
              <a:rPr lang="pt-BR" sz="2800" b="1" noProof="0" dirty="0">
                <a:solidFill>
                  <a:srgbClr val="00B050"/>
                </a:solidFill>
              </a:rPr>
              <a:t>decidir </a:t>
            </a:r>
            <a:r>
              <a:rPr lang="pt-BR" sz="2800" b="1" noProof="0" dirty="0" err="1">
                <a:solidFill>
                  <a:srgbClr val="00B050"/>
                </a:solidFill>
              </a:rPr>
              <a:t>cuán</a:t>
            </a:r>
            <a:r>
              <a:rPr lang="pt-BR" sz="2800" b="1" noProof="0" dirty="0">
                <a:solidFill>
                  <a:srgbClr val="00B050"/>
                </a:solidFill>
              </a:rPr>
              <a:t> importante es </a:t>
            </a:r>
            <a:r>
              <a:rPr lang="pt-BR" sz="2800" b="1" noProof="0" dirty="0" err="1">
                <a:solidFill>
                  <a:srgbClr val="00B050"/>
                </a:solidFill>
              </a:rPr>
              <a:t>el</a:t>
            </a:r>
            <a:r>
              <a:rPr lang="pt-BR" sz="2800" b="1" noProof="0" dirty="0">
                <a:solidFill>
                  <a:srgbClr val="00B050"/>
                </a:solidFill>
              </a:rPr>
              <a:t> canal y </a:t>
            </a:r>
            <a:r>
              <a:rPr lang="pt-BR" sz="2800" b="1" noProof="0" dirty="0" err="1">
                <a:solidFill>
                  <a:srgbClr val="00B050"/>
                </a:solidFill>
              </a:rPr>
              <a:t>genera</a:t>
            </a:r>
            <a:r>
              <a:rPr lang="pt-BR" sz="2800" b="1" noProof="0" dirty="0">
                <a:solidFill>
                  <a:srgbClr val="00B050"/>
                </a:solidFill>
              </a:rPr>
              <a:t> </a:t>
            </a:r>
            <a:r>
              <a:rPr lang="pt-BR" sz="2800" b="1" noProof="0" dirty="0" err="1">
                <a:solidFill>
                  <a:srgbClr val="00B050"/>
                </a:solidFill>
              </a:rPr>
              <a:t>un</a:t>
            </a:r>
            <a:r>
              <a:rPr lang="pt-BR" sz="2800" b="1" noProof="0" dirty="0">
                <a:solidFill>
                  <a:srgbClr val="00B050"/>
                </a:solidFill>
              </a:rPr>
              <a:t> peso numérico (entre 0 y 1) para </a:t>
            </a:r>
            <a:r>
              <a:rPr lang="pt-BR" sz="2800" b="1" noProof="0" dirty="0" err="1">
                <a:solidFill>
                  <a:srgbClr val="00B050"/>
                </a:solidFill>
              </a:rPr>
              <a:t>ese</a:t>
            </a:r>
            <a:r>
              <a:rPr lang="pt-BR" sz="2800" b="1" noProof="0" dirty="0">
                <a:solidFill>
                  <a:srgbClr val="00B050"/>
                </a:solidFill>
              </a:rPr>
              <a:t> canal</a:t>
            </a:r>
            <a:r>
              <a:rPr lang="pt-BR" sz="2800" noProof="0" dirty="0"/>
              <a:t>. </a:t>
            </a:r>
            <a:r>
              <a:rPr lang="pt-BR" sz="2800" noProof="0" dirty="0" err="1"/>
              <a:t>Luego</a:t>
            </a:r>
            <a:r>
              <a:rPr lang="pt-BR" sz="2800" noProof="0" dirty="0"/>
              <a:t>, este peso se usa para ajustar </a:t>
            </a:r>
            <a:r>
              <a:rPr lang="pt-BR" sz="2800" noProof="0" dirty="0" err="1"/>
              <a:t>la</a:t>
            </a:r>
            <a:r>
              <a:rPr lang="pt-BR" sz="2800" noProof="0" dirty="0"/>
              <a:t> </a:t>
            </a:r>
            <a:r>
              <a:rPr lang="pt-BR" sz="2800" noProof="0" dirty="0" err="1"/>
              <a:t>fuerza</a:t>
            </a:r>
            <a:r>
              <a:rPr lang="pt-BR" sz="2800" noProof="0" dirty="0"/>
              <a:t> de </a:t>
            </a:r>
            <a:r>
              <a:rPr lang="pt-BR" sz="2800" noProof="0" dirty="0" err="1"/>
              <a:t>las</a:t>
            </a:r>
            <a:r>
              <a:rPr lang="pt-BR" sz="2800" noProof="0" dirty="0"/>
              <a:t> características de </a:t>
            </a:r>
            <a:r>
              <a:rPr lang="pt-BR" sz="2800" noProof="0" dirty="0" err="1"/>
              <a:t>ese</a:t>
            </a:r>
            <a:r>
              <a:rPr lang="pt-BR" sz="2800" noProof="0" dirty="0"/>
              <a:t> canal. Essa recalibração é feita através de um </a:t>
            </a:r>
            <a:r>
              <a:rPr lang="pt-BR" sz="2800" b="1" noProof="0" dirty="0">
                <a:solidFill>
                  <a:srgbClr val="00B0F0"/>
                </a:solidFill>
              </a:rPr>
              <a:t>MLP (rede totalmente conectada) de duas camadas</a:t>
            </a:r>
            <a:r>
              <a:rPr lang="pt-BR" sz="2800" noProof="0" dirty="0"/>
              <a:t>, que inclui um </a:t>
            </a:r>
            <a:r>
              <a:rPr lang="pt-BR" sz="2800" b="1" noProof="0" dirty="0" err="1">
                <a:solidFill>
                  <a:srgbClr val="00B0F0"/>
                </a:solidFill>
              </a:rPr>
              <a:t>bottleneck</a:t>
            </a:r>
            <a:r>
              <a:rPr lang="pt-BR" sz="2800" noProof="0" dirty="0"/>
              <a:t> para reduzir temporariamente a dimensão do vetor.</a:t>
            </a:r>
          </a:p>
        </p:txBody>
      </p:sp>
    </p:spTree>
    <p:extLst>
      <p:ext uri="{BB962C8B-B14F-4D97-AF65-F5344CB8AC3E}">
        <p14:creationId xmlns:p14="http://schemas.microsoft.com/office/powerpoint/2010/main" val="321475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DAAB-56B9-065A-C527-E880E187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A790D-0890-AF6D-3433-E5513DBA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7C75371-7787-0920-8C06-8C8DE5886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3200" b="1" noProof="0" dirty="0"/>
                  <a:t>Squeeze </a:t>
                </a:r>
                <a:r>
                  <a:rPr lang="pt-BR" sz="3200" b="1" noProof="0" dirty="0" err="1"/>
                  <a:t>and</a:t>
                </a:r>
                <a:r>
                  <a:rPr lang="pt-BR" sz="3200" b="1" noProof="0" dirty="0"/>
                  <a:t> </a:t>
                </a:r>
                <a:r>
                  <a:rPr lang="pt-BR" sz="3200" b="1" noProof="0" dirty="0" err="1"/>
                  <a:t>Excitation</a:t>
                </a:r>
                <a:r>
                  <a:rPr lang="pt-BR" sz="3200" b="1" noProof="0" dirty="0"/>
                  <a:t>:</a:t>
                </a:r>
              </a:p>
              <a:p>
                <a:r>
                  <a:rPr lang="pt-BR" b="1" noProof="0" dirty="0" err="1">
                    <a:solidFill>
                      <a:schemeClr val="accent5"/>
                    </a:solidFill>
                  </a:rPr>
                  <a:t>Excitation</a:t>
                </a:r>
                <a:r>
                  <a:rPr lang="pt-BR" b="1" noProof="0" dirty="0">
                    <a:solidFill>
                      <a:schemeClr val="accent5"/>
                    </a:solidFill>
                  </a:rPr>
                  <a:t> (excitação): </a:t>
                </a:r>
              </a:p>
              <a:p>
                <a:pPr lvl="1"/>
                <a:r>
                  <a:rPr lang="pt-BR" sz="2800" b="1" noProof="0" dirty="0" err="1">
                    <a:solidFill>
                      <a:srgbClr val="00B0F0"/>
                    </a:solidFill>
                  </a:rPr>
                  <a:t>Bottleneck</a:t>
                </a:r>
                <a:r>
                  <a:rPr lang="pt-BR" sz="2800" noProof="0" dirty="0"/>
                  <a:t>: técnica que reduz temporariamente a dimensão de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t-BR" sz="2800" noProof="0" dirty="0"/>
                  <a:t> para </a:t>
                </a:r>
                <a14:m>
                  <m:oMath xmlns:m="http://schemas.openxmlformats.org/officeDocument/2006/math">
                    <m:r>
                      <a:rPr lang="pt-BR" i="1" noProof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noProof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i="1" noProof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800" noProof="0" dirty="0"/>
                  <a:t>, tornando a operação mais eficiente e permitindo que a rede aprenda relações compactas entre canais.</a:t>
                </a:r>
              </a:p>
              <a:p>
                <a:pPr>
                  <a:lnSpc>
                    <a:spcPct val="110000"/>
                  </a:lnSpc>
                </a:pPr>
                <a:endParaRPr lang="pt-BR" noProof="0" dirty="0"/>
              </a:p>
              <a:p>
                <a:pPr>
                  <a:lnSpc>
                    <a:spcPct val="110000"/>
                  </a:lnSpc>
                </a:pPr>
                <a:endParaRPr lang="pt-BR" sz="4800" b="0" i="1" noProof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pt-BR" sz="4800" b="0" i="1" noProof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pt-BR" sz="4800" b="0" i="1" noProof="0" dirty="0">
                  <a:latin typeface="Cambria Math" panose="02040503050406030204" pitchFamily="18" charset="0"/>
                </a:endParaRPr>
              </a:p>
              <a:p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7C75371-7787-0920-8C06-8C8DE5886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, Diagrama&#10;&#10;El contenido generado por IA puede ser incorrecto.">
            <a:extLst>
              <a:ext uri="{FF2B5EF4-FFF2-40B4-BE49-F238E27FC236}">
                <a16:creationId xmlns:a16="http://schemas.microsoft.com/office/drawing/2014/main" id="{371D2854-B85B-5909-DE0A-E37FD901D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1" b="21956"/>
          <a:stretch>
            <a:fillRect/>
          </a:stretch>
        </p:blipFill>
        <p:spPr>
          <a:xfrm>
            <a:off x="2855543" y="4412876"/>
            <a:ext cx="6480913" cy="17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5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150F-BD55-73CB-7C04-857D0507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D9A2F-43A5-8092-5F00-AB977DD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F7E0A6-DBEF-FFB3-A608-46E89179C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pPr lvl="1">
                  <a:lnSpc>
                    <a:spcPct val="110000"/>
                  </a:lnSpc>
                </a:pPr>
                <a:r>
                  <a:rPr lang="pt-BR" sz="11200" b="1" dirty="0" err="1">
                    <a:solidFill>
                      <a:schemeClr val="accent5"/>
                    </a:solidFill>
                  </a:rPr>
                  <a:t>Excitation</a:t>
                </a:r>
                <a:r>
                  <a:rPr lang="pt-BR" sz="11200" b="1" dirty="0">
                    <a:solidFill>
                      <a:schemeClr val="accent5"/>
                    </a:solidFill>
                  </a:rPr>
                  <a:t> (excitação): </a:t>
                </a:r>
                <a:endParaRPr lang="pt-BR" sz="11200" noProof="0" dirty="0"/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lang="pt-BR" sz="10400" noProof="0" dirty="0"/>
                  <a:t>A Operação de Excitação(</a:t>
                </a:r>
                <a:r>
                  <a:rPr lang="pt-BR" sz="10400" noProof="0" dirty="0" err="1"/>
                  <a:t>Excitation</a:t>
                </a:r>
                <a:r>
                  <a:rPr lang="pt-BR" sz="10400" noProof="0" dirty="0"/>
                  <a:t>) :</a:t>
                </a:r>
              </a:p>
              <a:p>
                <a:pPr marL="0" lvl="1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0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​(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0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0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10400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0400" noProof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pt-BR" sz="10400" noProof="0" dirty="0"/>
              </a:p>
              <a:p>
                <a:pPr marL="1143000" lvl="3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𝑝𝑒𝑠𝑜𝑠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𝑑𝑜𝑛𝑑𝑒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1143000" lvl="3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𝑒𝑙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𝑠𝑎𝑙𝑖𝑑𝑎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𝑜𝑝𝑒𝑟𝑎𝑐𝑖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𝑐𝑜𝑚𝑝𝑟𝑒𝑠𝑖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1143000" lvl="3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𝑝𝑎𝑟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𝑚𝑒𝑡𝑟𝑜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𝑟𝑒𝑑𝑢𝑐𝑐𝑖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914400" lvl="3" indent="0">
                  <a:lnSpc>
                    <a:spcPct val="11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𝑐𝑜𝑛𝑡𝑟𝑜𝑙𝑎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𝑡𝑎𝑚𝑎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𝑐𝑎𝑝𝑎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𝑖𝑛𝑡𝑒𝑟𝑚𝑒𝑑𝑖𝑎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1143000" lvl="3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𝑆𝑖𝑔𝑚𝑜𝑖𝑑𝑒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𝑎𝑠𝑒𝑔𝑢𝑟𝑎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𝑝𝑒𝑠𝑜𝑠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𝑠𝑎𝑙𝑖𝑑𝑎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914400" lvl="3" indent="0">
                  <a:lnSpc>
                    <a:spcPct val="11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𝑒𝑠𝑡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𝑟𝑎𝑛𝑔𝑜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1143000" lvl="3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7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​∈</m:t>
                    </m:r>
                    <m:sSup>
                      <m:sSupPr>
                        <m:ctrlPr>
                          <a:rPr lang="pt-BR" sz="7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f>
                          <m:fPr>
                            <m:ctrlP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7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7800" b="0" i="1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7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pt-BR" sz="7800" i="1" noProof="0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pt-BR" sz="7800" i="1" noProof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sup>
                    </m:sSup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​: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𝑆𝑜𝑛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𝑝𝑒𝑠𝑜𝑠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𝑙𝑎𝑠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𝑑𝑜𝑠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𝑐𝑎𝑝𝑎𝑠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𝑡𝑜𝑡𝑎𝑙𝑚𝑒𝑛𝑡𝑒</m:t>
                    </m:r>
                    <m:r>
                      <a:rPr lang="pt-BR" sz="780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 marL="914400" lvl="3" indent="0">
                  <a:lnSpc>
                    <a:spcPct val="11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𝑐𝑜𝑛𝑒𝑐𝑡𝑎𝑑𝑎𝑠</m:t>
                      </m:r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𝑐𝑢𝑒𝑙𝑙𝑜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7800" i="1" noProof="0" smtClean="0">
                              <a:latin typeface="Cambria Math" panose="02040503050406030204" pitchFamily="18" charset="0"/>
                            </a:rPr>
                            <m:t>𝑏𝑜𝑡𝑒𝑙𝑙𝑎</m:t>
                          </m:r>
                        </m:e>
                      </m:d>
                      <m:r>
                        <a:rPr lang="pt-BR" sz="7800" i="1" noProof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pt-BR" sz="7800" i="1" noProof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pt-BR" sz="4800" b="0" i="1" noProof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pt-BR" sz="4800" b="0" i="1" noProof="0" dirty="0">
                  <a:latin typeface="Cambria Math" panose="02040503050406030204" pitchFamily="18" charset="0"/>
                </a:endParaRPr>
              </a:p>
              <a:p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F7E0A6-DBEF-FFB3-A608-46E89179C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 b="-9104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4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6C68-775A-FA4F-0157-EE3BEB3F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76B2B-30A2-CE9B-5F79-45AA7E6D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4B346-D72E-87E6-BCC8-F5A412FCE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4" y="1690688"/>
            <a:ext cx="4177496" cy="4698537"/>
          </a:xfrm>
        </p:spPr>
        <p:txBody>
          <a:bodyPr>
            <a:normAutofit lnSpcReduction="10000"/>
          </a:bodyPr>
          <a:lstStyle/>
          <a:p>
            <a:r>
              <a:rPr lang="pt-BR" b="1" noProof="0" dirty="0"/>
              <a:t>Avanços em visão computacional: </a:t>
            </a:r>
            <a:r>
              <a:rPr lang="pt-BR" noProof="0" dirty="0"/>
              <a:t>A visão computacional avançou significativamente graças às redes neurais convolucionais (</a:t>
            </a:r>
            <a:r>
              <a:rPr lang="pt-BR" noProof="0" dirty="0" err="1"/>
              <a:t>CNNs</a:t>
            </a:r>
            <a:r>
              <a:rPr lang="pt-BR" noProof="0" dirty="0"/>
              <a:t>). </a:t>
            </a:r>
          </a:p>
          <a:p>
            <a:r>
              <a:rPr lang="pt-BR" b="1" noProof="0" dirty="0"/>
              <a:t>Efetividade das </a:t>
            </a:r>
            <a:r>
              <a:rPr lang="pt-BR" b="1" noProof="0" dirty="0" err="1"/>
              <a:t>CNNs</a:t>
            </a:r>
            <a:r>
              <a:rPr lang="pt-BR" b="1" noProof="0" dirty="0"/>
              <a:t>: </a:t>
            </a:r>
            <a:r>
              <a:rPr lang="pt-BR" noProof="0" dirty="0"/>
              <a:t>São altamente eficazes em tarefas como classificação de imagens, detecção de objetos e segmentação semântica. </a:t>
            </a:r>
          </a:p>
        </p:txBody>
      </p:sp>
      <p:pic>
        <p:nvPicPr>
          <p:cNvPr id="4098" name="Picture 2" descr="Qué es una convolutional neural network (CNN)? - IONOS España">
            <a:extLst>
              <a:ext uri="{FF2B5EF4-FFF2-40B4-BE49-F238E27FC236}">
                <a16:creationId xmlns:a16="http://schemas.microsoft.com/office/drawing/2014/main" id="{ECFB1E6F-049B-89E4-1BF6-8B7FEF7F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1932973"/>
            <a:ext cx="6338104" cy="35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248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44B7-F4B5-020D-6535-E864B9F65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F60A5-3E15-E558-DFA4-43687929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A6685-D51B-6BBA-17BF-9E6C3850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pt-BR" sz="2800" b="1" dirty="0" err="1">
                <a:solidFill>
                  <a:schemeClr val="accent5"/>
                </a:solidFill>
              </a:rPr>
              <a:t>Excitation</a:t>
            </a:r>
            <a:r>
              <a:rPr lang="pt-BR" sz="2800" b="1" dirty="0">
                <a:solidFill>
                  <a:schemeClr val="accent5"/>
                </a:solidFill>
              </a:rPr>
              <a:t> (excitação): </a:t>
            </a:r>
            <a:endParaRPr lang="pt-BR" sz="2800" noProof="0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pt-BR" sz="2600" b="1" noProof="0" dirty="0"/>
              <a:t>Por que isso é importante?</a:t>
            </a:r>
          </a:p>
          <a:p>
            <a:pPr lvl="2">
              <a:lnSpc>
                <a:spcPct val="110000"/>
              </a:lnSpc>
            </a:pPr>
            <a:r>
              <a:rPr lang="pt-BR" sz="2600" noProof="0" dirty="0"/>
              <a:t>Permite que o modelo ajuste dinamicamente a importância de cada canal, focando nos mais relevantes e suprimindo os menos úteis, aumentando a precisão e eficiência da rede.</a:t>
            </a:r>
          </a:p>
        </p:txBody>
      </p:sp>
    </p:spTree>
    <p:extLst>
      <p:ext uri="{BB962C8B-B14F-4D97-AF65-F5344CB8AC3E}">
        <p14:creationId xmlns:p14="http://schemas.microsoft.com/office/powerpoint/2010/main" val="240577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0884-B379-4326-0E38-033A78C4F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32E0F-D0C0-B081-7FD0-BC41C1B4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45A50F8-0E48-F983-4D7F-2AE8A115FC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pt-BR" b="1" noProof="0" dirty="0" err="1">
                    <a:solidFill>
                      <a:srgbClr val="92D050"/>
                    </a:solidFill>
                  </a:rPr>
                  <a:t>Scaling</a:t>
                </a:r>
                <a:r>
                  <a:rPr lang="pt-BR" b="1" noProof="0" dirty="0">
                    <a:solidFill>
                      <a:srgbClr val="92D050"/>
                    </a:solidFill>
                  </a:rPr>
                  <a:t>: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pt-BR" sz="2600" noProof="0" dirty="0"/>
                  <a:t>Finalmente, a saída do bloco SE é obtida multiplicando cada mapa de características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sz="2600" i="1" noProof="0" smtClean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pt-BR" sz="2600" noProof="0" dirty="0"/>
                  <a:t>​ pelo seu peso de ativação correspondente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sz="2600" i="1" noProof="0" smtClean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pt-BR" sz="2600" noProof="0" dirty="0"/>
                  <a:t>.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pt-BR" sz="2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​⋅</m:t>
                      </m:r>
                      <m:sSub>
                        <m:sSubPr>
                          <m:ctrlPr>
                            <a:rPr lang="pt-BR" sz="26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60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600" i="1" noProof="0" smtClean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pt-BR" sz="2600" noProof="0" dirty="0"/>
              </a:p>
              <a:p>
                <a:pPr lvl="1">
                  <a:lnSpc>
                    <a:spcPct val="110000"/>
                  </a:lnSpc>
                </a:pPr>
                <a:r>
                  <a:rPr lang="pt-BR" sz="2600" noProof="0" dirty="0"/>
                  <a:t>O resultado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6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60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sz="2600" noProof="0" dirty="0"/>
                  <a:t>) </a:t>
                </a:r>
                <a:r>
                  <a:rPr lang="pt-BR" sz="2600" b="1" noProof="0" dirty="0">
                    <a:solidFill>
                      <a:srgbClr val="00B050"/>
                    </a:solidFill>
                  </a:rPr>
                  <a:t>é o mapa de características original, mas com seus valores “recalibrados” pela rede</a:t>
                </a:r>
                <a:r>
                  <a:rPr lang="pt-BR" sz="2600" noProof="0" dirty="0"/>
                  <a:t>. Este mapa de características recalibrado pode ser passado para a próxima camada da rede, melhorando o fluxo de informação e o poder de representação da rede.</a:t>
                </a:r>
              </a:p>
              <a:p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45A50F8-0E48-F983-4D7F-2AE8A115F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348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73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407A-3DEF-6DC6-7352-C56E02F0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63A2D-674D-1F33-4AE5-FA4B7C77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5BE9F4-9DAE-BEB6-5F43-8D0D0B029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3832" cy="46672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pt-BR" sz="3000" b="1" dirty="0"/>
          </a:p>
          <a:p>
            <a:pPr>
              <a:lnSpc>
                <a:spcPct val="110000"/>
              </a:lnSpc>
            </a:pPr>
            <a:r>
              <a:rPr lang="pt-BR" noProof="0" dirty="0"/>
              <a:t>Squeeze (Compressão)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Cada canal de destaque é como uma luminária em um ambiente que ilumina diferentes detalhes (bordas, texturas, cores).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O Squeeze mede a quantidade de luz que cada luminária contribui para todo o ambiente, resumindo sua intensidade total em um valor.</a:t>
            </a:r>
            <a:endParaRPr lang="pt-BR" sz="2600" noProof="0" dirty="0"/>
          </a:p>
        </p:txBody>
      </p:sp>
      <p:pic>
        <p:nvPicPr>
          <p:cNvPr id="5" name="Imagen 4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60DAD31F-A5F1-BF33-2C2A-B2E5C7AC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5564" b="11801"/>
          <a:stretch>
            <a:fillRect/>
          </a:stretch>
        </p:blipFill>
        <p:spPr>
          <a:xfrm>
            <a:off x="6352032" y="2633825"/>
            <a:ext cx="5744971" cy="385905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817AE71-BE02-6908-1887-6051F16BBF89}"/>
              </a:ext>
            </a:extLst>
          </p:cNvPr>
          <p:cNvSpPr txBox="1">
            <a:spLocks/>
          </p:cNvSpPr>
          <p:nvPr/>
        </p:nvSpPr>
        <p:spPr>
          <a:xfrm>
            <a:off x="838200" y="1801241"/>
            <a:ext cx="10515600" cy="94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pt-BR" b="1" dirty="0"/>
              <a:t>Exemplo intuitivo: </a:t>
            </a:r>
            <a:r>
              <a:rPr lang="pt-BR" dirty="0"/>
              <a:t>Bloco SE como iluminação de cena</a:t>
            </a:r>
          </a:p>
        </p:txBody>
      </p:sp>
    </p:spTree>
    <p:extLst>
      <p:ext uri="{BB962C8B-B14F-4D97-AF65-F5344CB8AC3E}">
        <p14:creationId xmlns:p14="http://schemas.microsoft.com/office/powerpoint/2010/main" val="80279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206C-A2C0-91D2-ABC4-E0799D94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9563C-9777-0B4D-EB4A-082A7B4E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178151-0624-F3C7-7618-49E6342C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pt-BR" sz="3000" b="1" dirty="0"/>
          </a:p>
          <a:p>
            <a:pPr>
              <a:lnSpc>
                <a:spcPct val="110000"/>
              </a:lnSpc>
            </a:pPr>
            <a:r>
              <a:rPr lang="pt-BR" sz="3000" noProof="0" dirty="0" err="1"/>
              <a:t>Excitation</a:t>
            </a:r>
            <a:r>
              <a:rPr lang="pt-BR" sz="3000" noProof="0" dirty="0"/>
              <a:t> (Excitação)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Usando esses valores, o </a:t>
            </a:r>
            <a:r>
              <a:rPr lang="pt-BR" sz="2600" dirty="0" err="1"/>
              <a:t>Excitation</a:t>
            </a:r>
            <a:r>
              <a:rPr lang="pt-BR" sz="2600" dirty="0"/>
              <a:t> decide quais lâmpadas são mais importantes para a cena atual.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Ele ajusta a intensidade de cada lâmpada: algumas ficam mais brilhantes, outras mais fracas.</a:t>
            </a:r>
            <a:endParaRPr lang="pt-BR" sz="2600" noProof="0" dirty="0"/>
          </a:p>
        </p:txBody>
      </p:sp>
      <p:pic>
        <p:nvPicPr>
          <p:cNvPr id="5" name="Imagen 4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E0CBC499-4709-4EF6-BA7F-DB065E42B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5564" b="11801"/>
          <a:stretch>
            <a:fillRect/>
          </a:stretch>
        </p:blipFill>
        <p:spPr>
          <a:xfrm>
            <a:off x="6352032" y="2633825"/>
            <a:ext cx="5744971" cy="385905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547E7FB-2825-27BB-8163-63D17D5EFEE8}"/>
              </a:ext>
            </a:extLst>
          </p:cNvPr>
          <p:cNvSpPr txBox="1">
            <a:spLocks/>
          </p:cNvSpPr>
          <p:nvPr/>
        </p:nvSpPr>
        <p:spPr>
          <a:xfrm>
            <a:off x="838200" y="1801241"/>
            <a:ext cx="10515600" cy="94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pt-BR" b="1" dirty="0"/>
              <a:t>Exemplo intuitivo: </a:t>
            </a:r>
            <a:r>
              <a:rPr lang="pt-BR" dirty="0"/>
              <a:t>Bloco SE como iluminação de cena</a:t>
            </a:r>
          </a:p>
        </p:txBody>
      </p:sp>
    </p:spTree>
    <p:extLst>
      <p:ext uri="{BB962C8B-B14F-4D97-AF65-F5344CB8AC3E}">
        <p14:creationId xmlns:p14="http://schemas.microsoft.com/office/powerpoint/2010/main" val="390440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75977-CA9F-20CD-04F8-C5429404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0216C-8B76-32A1-43CD-8C5461C6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EDC74-CBC6-8094-33C1-13B83321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588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pt-BR" sz="3000" b="1" dirty="0"/>
          </a:p>
          <a:p>
            <a:pPr>
              <a:lnSpc>
                <a:spcPct val="110000"/>
              </a:lnSpc>
            </a:pPr>
            <a:r>
              <a:rPr lang="pt-BR" sz="3000" noProof="0" dirty="0" err="1"/>
              <a:t>Recalibration</a:t>
            </a:r>
            <a:r>
              <a:rPr lang="pt-BR" sz="3000" noProof="0" dirty="0"/>
              <a:t> / </a:t>
            </a:r>
            <a:r>
              <a:rPr lang="pt-BR" sz="3000" noProof="0" dirty="0" err="1"/>
              <a:t>Scaling</a:t>
            </a:r>
            <a:r>
              <a:rPr lang="pt-BR" sz="3000" noProof="0" dirty="0"/>
              <a:t> (Recalibração)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Por fim, cada lâmpada ilumina de acordo com sua intensidade recalibrada, destacando os elementos mais importantes do ambiente.</a:t>
            </a:r>
          </a:p>
          <a:p>
            <a:pPr lvl="1">
              <a:lnSpc>
                <a:spcPct val="110000"/>
              </a:lnSpc>
            </a:pPr>
            <a:r>
              <a:rPr lang="pt-BR" sz="2600" dirty="0"/>
              <a:t>A cena final fica mais nítida e equilibrada, com detalhes relevantes mais bem destacados.</a:t>
            </a:r>
            <a:endParaRPr lang="pt-BR" noProof="0" dirty="0"/>
          </a:p>
        </p:txBody>
      </p:sp>
      <p:pic>
        <p:nvPicPr>
          <p:cNvPr id="5" name="Imagen 4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B35C10D3-CBB9-1326-8937-0CE6BC7E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5564" b="11801"/>
          <a:stretch>
            <a:fillRect/>
          </a:stretch>
        </p:blipFill>
        <p:spPr>
          <a:xfrm>
            <a:off x="6352032" y="2633825"/>
            <a:ext cx="5744971" cy="385905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7528C9E-2190-1F69-AD4B-624FA4FB235C}"/>
              </a:ext>
            </a:extLst>
          </p:cNvPr>
          <p:cNvSpPr txBox="1">
            <a:spLocks/>
          </p:cNvSpPr>
          <p:nvPr/>
        </p:nvSpPr>
        <p:spPr>
          <a:xfrm>
            <a:off x="838200" y="1801241"/>
            <a:ext cx="10515600" cy="94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pt-BR" b="1" dirty="0"/>
              <a:t>Exemplo intuitivo: </a:t>
            </a:r>
            <a:r>
              <a:rPr lang="pt-BR" dirty="0"/>
              <a:t>Bloco SE como iluminação de cena</a:t>
            </a:r>
          </a:p>
        </p:txBody>
      </p:sp>
    </p:spTree>
    <p:extLst>
      <p:ext uri="{BB962C8B-B14F-4D97-AF65-F5344CB8AC3E}">
        <p14:creationId xmlns:p14="http://schemas.microsoft.com/office/powerpoint/2010/main" val="63749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392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b="1" noProof="0" dirty="0"/>
              <a:t>Contexto na rede</a:t>
            </a:r>
          </a:p>
          <a:p>
            <a:r>
              <a:rPr lang="pt-BR" noProof="0" dirty="0"/>
              <a:t>O bloco SE é geralmente inserido após um conjunto de camadas convolucionais (por exemplo, depois de um bloco residual na </a:t>
            </a:r>
            <a:r>
              <a:rPr lang="pt-BR" noProof="0" dirty="0" err="1"/>
              <a:t>ResNet</a:t>
            </a:r>
            <a:r>
              <a:rPr lang="pt-BR" noProof="0" dirty="0"/>
              <a:t>).</a:t>
            </a:r>
          </a:p>
          <a:p>
            <a:r>
              <a:rPr lang="pt-BR" noProof="0" dirty="0"/>
              <a:t>O objetivo é recalibrar dinamicamente a importância de cada canal de características antes de enviá-los para a próxima camada convolucional.</a:t>
            </a:r>
          </a:p>
          <a:p>
            <a:endParaRPr lang="pt-BR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33CFBD6-4D7C-C266-7AB9-3FCC08670BC4}"/>
              </a:ext>
            </a:extLst>
          </p:cNvPr>
          <p:cNvGrpSpPr/>
          <p:nvPr/>
        </p:nvGrpSpPr>
        <p:grpSpPr>
          <a:xfrm>
            <a:off x="5605405" y="1005840"/>
            <a:ext cx="6464674" cy="5852160"/>
            <a:chOff x="6437375" y="1659885"/>
            <a:chExt cx="5218178" cy="4682818"/>
          </a:xfrm>
        </p:grpSpPr>
        <p:pic>
          <p:nvPicPr>
            <p:cNvPr id="10" name="Picture 2" descr="Squeeze-and-Excitation Networks (SENet)">
              <a:extLst>
                <a:ext uri="{FF2B5EF4-FFF2-40B4-BE49-F238E27FC236}">
                  <a16:creationId xmlns:a16="http://schemas.microsoft.com/office/drawing/2014/main" id="{C2E30C0B-EA83-5FB6-FBC4-9713A9E30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" t="26561" r="612" b="2321"/>
            <a:stretch>
              <a:fillRect/>
            </a:stretch>
          </p:blipFill>
          <p:spPr bwMode="auto">
            <a:xfrm>
              <a:off x="6449568" y="1659885"/>
              <a:ext cx="5193792" cy="46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2B17A1F-9B82-D141-6F5F-5FE7861D4C75}"/>
                </a:ext>
              </a:extLst>
            </p:cNvPr>
            <p:cNvSpPr/>
            <p:nvPr/>
          </p:nvSpPr>
          <p:spPr>
            <a:xfrm>
              <a:off x="6437375" y="1690688"/>
              <a:ext cx="5218178" cy="10403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noProof="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64E93FF-D030-5FC1-7F56-B5A023410658}"/>
                </a:ext>
              </a:extLst>
            </p:cNvPr>
            <p:cNvSpPr/>
            <p:nvPr/>
          </p:nvSpPr>
          <p:spPr>
            <a:xfrm>
              <a:off x="6449568" y="3535680"/>
              <a:ext cx="5205984" cy="280702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Arquitetura e funcionamento</a:t>
            </a:r>
          </a:p>
        </p:txBody>
      </p:sp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3329D-0A55-172E-42B0-34729643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61EFD21-CAFF-9110-A3BF-ABC92AC40188}"/>
              </a:ext>
            </a:extLst>
          </p:cNvPr>
          <p:cNvGrpSpPr/>
          <p:nvPr/>
        </p:nvGrpSpPr>
        <p:grpSpPr>
          <a:xfrm>
            <a:off x="5568829" y="902208"/>
            <a:ext cx="6464674" cy="5852160"/>
            <a:chOff x="6437375" y="1659885"/>
            <a:chExt cx="5218178" cy="4682818"/>
          </a:xfrm>
        </p:grpSpPr>
        <p:pic>
          <p:nvPicPr>
            <p:cNvPr id="9" name="Picture 2" descr="Squeeze-and-Excitation Networks (SENet)">
              <a:extLst>
                <a:ext uri="{FF2B5EF4-FFF2-40B4-BE49-F238E27FC236}">
                  <a16:creationId xmlns:a16="http://schemas.microsoft.com/office/drawing/2014/main" id="{B0BB7A1A-7071-4BC2-F42C-33D3D065BE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" t="26561" r="612" b="2321"/>
            <a:stretch>
              <a:fillRect/>
            </a:stretch>
          </p:blipFill>
          <p:spPr bwMode="auto">
            <a:xfrm>
              <a:off x="6449568" y="1659885"/>
              <a:ext cx="5193792" cy="46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055803F-CD32-197D-CC8E-54E8808CAA08}"/>
                </a:ext>
              </a:extLst>
            </p:cNvPr>
            <p:cNvSpPr/>
            <p:nvPr/>
          </p:nvSpPr>
          <p:spPr>
            <a:xfrm>
              <a:off x="6437375" y="1690688"/>
              <a:ext cx="5218178" cy="104032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noProof="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8DDDBD8-6C7F-AB5F-910D-747D0C2906F0}"/>
                </a:ext>
              </a:extLst>
            </p:cNvPr>
            <p:cNvSpPr/>
            <p:nvPr/>
          </p:nvSpPr>
          <p:spPr>
            <a:xfrm>
              <a:off x="6449568" y="3535680"/>
              <a:ext cx="5205984" cy="280702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1F4AA9C-C342-A0E6-63B8-5528FBAC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815CCB-B68C-DB28-5AA3-4FD64A15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95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noProof="0" dirty="0"/>
              <a:t>Operação Squeeze (Compressão)</a:t>
            </a:r>
          </a:p>
          <a:p>
            <a:r>
              <a:rPr lang="pt-BR" noProof="0" dirty="0"/>
              <a:t>Entrada: Mapas de características da camada convolucional anterior, de tamanho </a:t>
            </a:r>
            <a:r>
              <a:rPr lang="pt-BR" noProof="0" dirty="0" err="1"/>
              <a:t>H×W×C</a:t>
            </a:r>
            <a:r>
              <a:rPr lang="pt-BR" noProof="0" dirty="0"/>
              <a:t>.</a:t>
            </a:r>
          </a:p>
          <a:p>
            <a:r>
              <a:rPr lang="pt-BR" noProof="0" dirty="0"/>
              <a:t>Processo: Aplica-se o </a:t>
            </a:r>
            <a:r>
              <a:rPr lang="pt-BR" b="1" noProof="0" dirty="0"/>
              <a:t>GAP</a:t>
            </a:r>
            <a:r>
              <a:rPr lang="pt-BR" noProof="0" dirty="0"/>
              <a:t> nas dimensões espaciais (</a:t>
            </a:r>
            <a:r>
              <a:rPr lang="pt-BR" noProof="0" dirty="0" err="1"/>
              <a:t>H×W</a:t>
            </a:r>
            <a:r>
              <a:rPr lang="pt-BR" noProof="0" dirty="0"/>
              <a:t>), resumindo toda a informação de cada canal em um único valor.</a:t>
            </a:r>
          </a:p>
          <a:p>
            <a:r>
              <a:rPr lang="pt-BR" noProof="0" dirty="0"/>
              <a:t>Saída: Vetor z de tamanho 1×1×C, representando a “atividade global” de cada canal.</a:t>
            </a:r>
          </a:p>
        </p:txBody>
      </p:sp>
    </p:spTree>
    <p:extLst>
      <p:ext uri="{BB962C8B-B14F-4D97-AF65-F5344CB8AC3E}">
        <p14:creationId xmlns:p14="http://schemas.microsoft.com/office/powerpoint/2010/main" val="341330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0EA5-6060-9D05-EF62-7D4F9274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89572DD-9944-29A5-68D9-F611B7D92B03}"/>
              </a:ext>
            </a:extLst>
          </p:cNvPr>
          <p:cNvGrpSpPr/>
          <p:nvPr/>
        </p:nvGrpSpPr>
        <p:grpSpPr>
          <a:xfrm>
            <a:off x="5568829" y="146304"/>
            <a:ext cx="6464674" cy="5852160"/>
            <a:chOff x="6437375" y="1659885"/>
            <a:chExt cx="5218178" cy="4682818"/>
          </a:xfrm>
        </p:grpSpPr>
        <p:pic>
          <p:nvPicPr>
            <p:cNvPr id="6" name="Picture 2" descr="Squeeze-and-Excitation Networks (SENet)">
              <a:extLst>
                <a:ext uri="{FF2B5EF4-FFF2-40B4-BE49-F238E27FC236}">
                  <a16:creationId xmlns:a16="http://schemas.microsoft.com/office/drawing/2014/main" id="{BCF2BAE1-D66E-8B03-15DC-BDAA5E08A3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" t="26561" r="612" b="2321"/>
            <a:stretch>
              <a:fillRect/>
            </a:stretch>
          </p:blipFill>
          <p:spPr bwMode="auto">
            <a:xfrm>
              <a:off x="6449568" y="1659885"/>
              <a:ext cx="5193792" cy="46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3C9B239-2362-2C97-40B9-C9C217CF1A8E}"/>
                </a:ext>
              </a:extLst>
            </p:cNvPr>
            <p:cNvSpPr/>
            <p:nvPr/>
          </p:nvSpPr>
          <p:spPr>
            <a:xfrm>
              <a:off x="6437375" y="1690688"/>
              <a:ext cx="5218178" cy="18520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noProof="0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EC62E03-0015-EA53-512A-97B623A4CCE0}"/>
                </a:ext>
              </a:extLst>
            </p:cNvPr>
            <p:cNvSpPr/>
            <p:nvPr/>
          </p:nvSpPr>
          <p:spPr>
            <a:xfrm>
              <a:off x="6449568" y="5591501"/>
              <a:ext cx="5205984" cy="7512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300711E-6257-9551-56F9-5EBF7DF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D0B84-628D-1BBB-4363-66F4B4EE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65064" cy="48860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noProof="0" dirty="0"/>
              <a:t>Operação </a:t>
            </a:r>
            <a:r>
              <a:rPr lang="pt-BR" b="1" noProof="0" dirty="0" err="1"/>
              <a:t>Excitation</a:t>
            </a:r>
            <a:r>
              <a:rPr lang="pt-BR" b="1" noProof="0" dirty="0"/>
              <a:t> </a:t>
            </a:r>
          </a:p>
          <a:p>
            <a:r>
              <a:rPr lang="pt-BR" noProof="0" dirty="0"/>
              <a:t>Entrada: Vetor z de 1×1×C gerado na etapa Squeeze.</a:t>
            </a:r>
          </a:p>
          <a:p>
            <a:r>
              <a:rPr lang="pt-BR" noProof="0" dirty="0"/>
              <a:t>Processo:</a:t>
            </a:r>
          </a:p>
          <a:p>
            <a:pPr lvl="1"/>
            <a:r>
              <a:rPr lang="pt-BR" noProof="0" dirty="0"/>
              <a:t>Passa por uma pequena rede de duas camadas (MLP):</a:t>
            </a:r>
          </a:p>
          <a:p>
            <a:pPr lvl="2"/>
            <a:r>
              <a:rPr lang="pt-BR" noProof="0" dirty="0"/>
              <a:t>Camada 1 (redução): Reduz a dimensão de C → C/r com ativação </a:t>
            </a:r>
            <a:r>
              <a:rPr lang="pt-BR" noProof="0" dirty="0" err="1"/>
              <a:t>ReLU</a:t>
            </a:r>
            <a:r>
              <a:rPr lang="pt-BR" noProof="0" dirty="0"/>
              <a:t> (</a:t>
            </a:r>
            <a:r>
              <a:rPr lang="pt-BR" noProof="0" dirty="0" err="1"/>
              <a:t>bottleneck</a:t>
            </a:r>
            <a:r>
              <a:rPr lang="pt-BR" noProof="0" dirty="0"/>
              <a:t>).</a:t>
            </a:r>
          </a:p>
          <a:p>
            <a:pPr lvl="2"/>
            <a:r>
              <a:rPr lang="pt-BR" noProof="0" dirty="0"/>
              <a:t>Camada 2 (expansão): Restaura a dimensão para C com ativação </a:t>
            </a:r>
            <a:r>
              <a:rPr lang="pt-BR" noProof="0" dirty="0" err="1"/>
              <a:t>Sigmoid</a:t>
            </a:r>
            <a:r>
              <a:rPr lang="pt-BR" noProof="0" dirty="0"/>
              <a:t>, gerando pesos entre 0 e 1.</a:t>
            </a:r>
          </a:p>
          <a:p>
            <a:r>
              <a:rPr lang="pt-BR" noProof="0" dirty="0"/>
              <a:t>Saída: Vetor s de 1×1×C, contendo os pesos de atenção de cada canal.</a:t>
            </a:r>
          </a:p>
        </p:txBody>
      </p:sp>
    </p:spTree>
    <p:extLst>
      <p:ext uri="{BB962C8B-B14F-4D97-AF65-F5344CB8AC3E}">
        <p14:creationId xmlns:p14="http://schemas.microsoft.com/office/powerpoint/2010/main" val="168649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8D2A-25E1-819F-9520-B115C599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A7516FA-07CD-3443-E864-F17F0E189CD4}"/>
              </a:ext>
            </a:extLst>
          </p:cNvPr>
          <p:cNvGrpSpPr/>
          <p:nvPr/>
        </p:nvGrpSpPr>
        <p:grpSpPr>
          <a:xfrm>
            <a:off x="5568829" y="-1877568"/>
            <a:ext cx="6464674" cy="5897878"/>
            <a:chOff x="6437375" y="1659885"/>
            <a:chExt cx="5218178" cy="4719401"/>
          </a:xfrm>
        </p:grpSpPr>
        <p:pic>
          <p:nvPicPr>
            <p:cNvPr id="5" name="Picture 2" descr="Squeeze-and-Excitation Networks (SENet)">
              <a:extLst>
                <a:ext uri="{FF2B5EF4-FFF2-40B4-BE49-F238E27FC236}">
                  <a16:creationId xmlns:a16="http://schemas.microsoft.com/office/drawing/2014/main" id="{3CEB2260-B598-4AE9-DF72-082F50B7B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" t="26561" r="612" b="2321"/>
            <a:stretch>
              <a:fillRect/>
            </a:stretch>
          </p:blipFill>
          <p:spPr bwMode="auto">
            <a:xfrm>
              <a:off x="6449568" y="1659885"/>
              <a:ext cx="5193792" cy="468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958C6C4-A59B-E24C-76CC-DB767923EE36}"/>
                </a:ext>
              </a:extLst>
            </p:cNvPr>
            <p:cNvSpPr/>
            <p:nvPr/>
          </p:nvSpPr>
          <p:spPr>
            <a:xfrm>
              <a:off x="6437375" y="1690688"/>
              <a:ext cx="5218178" cy="387886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noProof="0" dirty="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3CF374C-6B97-8768-03C0-DC362596ED83}"/>
                </a:ext>
              </a:extLst>
            </p:cNvPr>
            <p:cNvSpPr/>
            <p:nvPr/>
          </p:nvSpPr>
          <p:spPr>
            <a:xfrm flipV="1">
              <a:off x="6449568" y="6342702"/>
              <a:ext cx="5205984" cy="3658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4D15C62-E5B0-ECEB-2BEE-BA13A154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816FDB-4253-60DD-6A2E-0FF4BE9DC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/>
              <a:t>Operação </a:t>
            </a:r>
            <a:r>
              <a:rPr lang="pt-BR" b="1" noProof="0" dirty="0" err="1"/>
              <a:t>Scale</a:t>
            </a:r>
            <a:endParaRPr lang="pt-BR" b="1" noProof="0" dirty="0"/>
          </a:p>
          <a:p>
            <a:r>
              <a:rPr lang="pt-BR" noProof="0" dirty="0"/>
              <a:t>Entrada: Mapas de características originais e vetor de pesos s.</a:t>
            </a:r>
          </a:p>
          <a:p>
            <a:r>
              <a:rPr lang="pt-BR" noProof="0" dirty="0"/>
              <a:t>Processo: Multiplicação elemento a elemento de cada canal pelo seu respectivo peso.</a:t>
            </a:r>
          </a:p>
          <a:p>
            <a:r>
              <a:rPr lang="pt-BR" noProof="0" dirty="0"/>
              <a:t>Saída: Mapas de características recalibrados, prontos para serem processados pela próxima camada convolucional.</a:t>
            </a:r>
          </a:p>
        </p:txBody>
      </p:sp>
    </p:spTree>
    <p:extLst>
      <p:ext uri="{BB962C8B-B14F-4D97-AF65-F5344CB8AC3E}">
        <p14:creationId xmlns:p14="http://schemas.microsoft.com/office/powerpoint/2010/main" val="199739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200" b="1" noProof="0" dirty="0"/>
              <a:t>Treinamento conjunto</a:t>
            </a:r>
          </a:p>
          <a:p>
            <a:pPr lvl="1"/>
            <a:r>
              <a:rPr lang="pt-BR" sz="2800" noProof="0" dirty="0"/>
              <a:t>Os blocos SE não são treinados isoladamente, ele aprende junto com toda a rede convolucional.</a:t>
            </a:r>
          </a:p>
          <a:p>
            <a:pPr lvl="1"/>
            <a:r>
              <a:rPr lang="pt-BR" sz="2800" noProof="0" dirty="0"/>
              <a:t>Eles são integrados às redes convolucionais (como </a:t>
            </a:r>
            <a:r>
              <a:rPr lang="pt-BR" sz="2800" noProof="0" dirty="0" err="1"/>
              <a:t>ResNet</a:t>
            </a:r>
            <a:r>
              <a:rPr lang="pt-BR" sz="2800" noProof="0" dirty="0"/>
              <a:t>, </a:t>
            </a:r>
            <a:r>
              <a:rPr lang="pt-BR" sz="2800" noProof="0" dirty="0" err="1"/>
              <a:t>Inception</a:t>
            </a:r>
            <a:r>
              <a:rPr lang="pt-BR" sz="2800" noProof="0" dirty="0"/>
              <a:t>, etc.) e aprendem junto com todos os outros parâmetros da rede.</a:t>
            </a:r>
          </a:p>
          <a:p>
            <a:r>
              <a:rPr lang="pt-BR" sz="3200" b="1" noProof="0" dirty="0"/>
              <a:t>Função de perda</a:t>
            </a:r>
          </a:p>
          <a:p>
            <a:pPr lvl="1"/>
            <a:r>
              <a:rPr lang="pt-BR" sz="2800" noProof="0" dirty="0"/>
              <a:t>A mesma usada na tarefa principal.</a:t>
            </a:r>
          </a:p>
          <a:p>
            <a:pPr lvl="1"/>
            <a:r>
              <a:rPr lang="pt-BR" sz="2800" noProof="0" dirty="0"/>
              <a:t>O bloco SE não adiciona uma perda extra, apenas recalibra canais de forma adaptativa.</a:t>
            </a:r>
          </a:p>
        </p:txBody>
      </p:sp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2348-458D-4811-3C5F-4479A3C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CFDA3-2342-FBEE-7CAA-F9F7343C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59520-2CC1-698C-8C98-DE3A6F2DE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304" y="1932973"/>
            <a:ext cx="4177496" cy="4243990"/>
          </a:xfrm>
        </p:spPr>
        <p:txBody>
          <a:bodyPr>
            <a:normAutofit lnSpcReduction="10000"/>
          </a:bodyPr>
          <a:lstStyle/>
          <a:p>
            <a:r>
              <a:rPr lang="pt-BR" b="1" noProof="0" dirty="0"/>
              <a:t>Capacidade de </a:t>
            </a:r>
            <a:r>
              <a:rPr lang="pt-BR" noProof="0" dirty="0"/>
              <a:t>aprendizado: As </a:t>
            </a:r>
            <a:r>
              <a:rPr lang="pt-BR" noProof="0" dirty="0" err="1"/>
              <a:t>CNNs</a:t>
            </a:r>
            <a:r>
              <a:rPr lang="pt-BR" noProof="0" dirty="0"/>
              <a:t> aprendem representações de imagens diretamente a partir dos dados. </a:t>
            </a:r>
          </a:p>
          <a:p>
            <a:r>
              <a:rPr lang="pt-BR" b="1" noProof="0" dirty="0"/>
              <a:t>Operador fundamental: </a:t>
            </a:r>
            <a:r>
              <a:rPr lang="pt-BR" noProof="0" dirty="0"/>
              <a:t>O operador de convolução é o bloco de construção chave das </a:t>
            </a:r>
            <a:r>
              <a:rPr lang="pt-BR" noProof="0" dirty="0" err="1"/>
              <a:t>CNNs</a:t>
            </a:r>
            <a:r>
              <a:rPr lang="pt-BR" noProof="0" dirty="0"/>
              <a:t>. </a:t>
            </a:r>
          </a:p>
        </p:txBody>
      </p:sp>
      <p:pic>
        <p:nvPicPr>
          <p:cNvPr id="4098" name="Picture 2" descr="Qué es una convolutional neural network (CNN)? - IONOS España">
            <a:extLst>
              <a:ext uri="{FF2B5EF4-FFF2-40B4-BE49-F238E27FC236}">
                <a16:creationId xmlns:a16="http://schemas.microsoft.com/office/drawing/2014/main" id="{55B7F9FD-87EE-7574-1982-768888E8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1932973"/>
            <a:ext cx="6338104" cy="35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32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089E6-D309-A5E8-7E85-9037D0D6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126DD-7A72-B45B-A028-5D229239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2CFAA-C1F0-B073-DB40-A3FA7AE7D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b="1" noProof="0" dirty="0"/>
              <a:t>Integração com arquiteturas base</a:t>
            </a:r>
          </a:p>
          <a:p>
            <a:pPr lvl="1"/>
            <a:r>
              <a:rPr lang="pt-BR" sz="2800" noProof="0" dirty="0"/>
              <a:t>O SE pode ser facilmente adicionado a redes já existentes sem alterar o método de treinamento.</a:t>
            </a:r>
          </a:p>
          <a:p>
            <a:pPr lvl="1"/>
            <a:r>
              <a:rPr lang="pt-BR" sz="2800" noProof="0" dirty="0"/>
              <a:t>O aumento de custo computacional é mínimo e não exige técnicas de otimização especiais.</a:t>
            </a:r>
          </a:p>
        </p:txBody>
      </p:sp>
    </p:spTree>
    <p:extLst>
      <p:ext uri="{BB962C8B-B14F-4D97-AF65-F5344CB8AC3E}">
        <p14:creationId xmlns:p14="http://schemas.microsoft.com/office/powerpoint/2010/main" val="3949865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AFE7F-3751-B2B2-AA9C-54C1AD84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9C74D-1919-6A02-E71D-AF07DF18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Vantagens e 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6559A2-285F-889C-EC39-97F51CB0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noProof="0" dirty="0"/>
              <a:t>Vantagens:</a:t>
            </a:r>
          </a:p>
          <a:p>
            <a:pPr lvl="1"/>
            <a:r>
              <a:rPr lang="pt-BR" sz="2800" noProof="0" dirty="0"/>
              <a:t>Melhora de desempenho: O bloco SE proporciona ganhos significativos em modelos de última geração com um custo computacional mínimo.</a:t>
            </a:r>
          </a:p>
          <a:p>
            <a:pPr lvl="1"/>
            <a:r>
              <a:rPr lang="pt-BR" sz="2800" noProof="0" dirty="0"/>
              <a:t>Eficiência: O aumento da complexidade do modelo é muito leve. </a:t>
            </a:r>
          </a:p>
          <a:p>
            <a:pPr lvl="1"/>
            <a:r>
              <a:rPr lang="pt-BR" sz="2800" noProof="0" dirty="0"/>
              <a:t>Plug-</a:t>
            </a:r>
            <a:r>
              <a:rPr lang="pt-BR" sz="2800" noProof="0" dirty="0" err="1"/>
              <a:t>and</a:t>
            </a:r>
            <a:r>
              <a:rPr lang="pt-BR" sz="2800" noProof="0" dirty="0"/>
              <a:t>-Play: É um bloco modular que pode ser facilmente integrado em arquiteturas existentes.</a:t>
            </a:r>
          </a:p>
          <a:p>
            <a:pPr lvl="1"/>
            <a:r>
              <a:rPr lang="pt-BR" sz="2800" noProof="0" dirty="0"/>
              <a:t>Versatilidade: Os benefícios do bloco SE não se limitam a redes grandes; também melhoram o desempenho de arquiteturas leves como </a:t>
            </a:r>
            <a:r>
              <a:rPr lang="pt-BR" sz="2800" noProof="0" dirty="0" err="1"/>
              <a:t>MobileNet</a:t>
            </a:r>
            <a:r>
              <a:rPr lang="pt-BR" sz="2800" noProof="0" dirty="0"/>
              <a:t> e </a:t>
            </a:r>
            <a:r>
              <a:rPr lang="pt-BR" sz="2800" noProof="0" dirty="0" err="1"/>
              <a:t>ShuffleNet</a:t>
            </a:r>
            <a:r>
              <a:rPr lang="pt-BR" sz="28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093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D526-9169-E1BE-EDE1-C1D0EFB5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71E93-EE1B-D2D0-13B6-699511D4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Vantagens e 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24F17A-D953-4347-94CD-6DA2D96A5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noProof="0" dirty="0"/>
              <a:t>Desvantagens/Limitações:</a:t>
            </a:r>
          </a:p>
          <a:p>
            <a:pPr lvl="1"/>
            <a:r>
              <a:rPr lang="pt-BR" sz="2800" noProof="0" dirty="0"/>
              <a:t>Aumento de complexidade: Embora pequeno, ainda adiciona parâmetros e cálculos extras, o que pode ser crítico em dispositivos com recursos muito limitados.</a:t>
            </a:r>
          </a:p>
          <a:p>
            <a:pPr lvl="1"/>
            <a:r>
              <a:rPr lang="pt-BR" sz="2800" noProof="0" dirty="0"/>
              <a:t>Foco apenas em canais: O SE considera a importância global de cada canal, mas ignora a dimensão espacial (não destaca regiões específicas da imagem).</a:t>
            </a:r>
          </a:p>
          <a:p>
            <a:pPr lvl="1"/>
            <a:r>
              <a:rPr lang="pt-BR" sz="2800" noProof="0" dirty="0"/>
              <a:t>Treinamento ligeiramente mais lento: A adição das camadas extras no MLP aumenta o tempo de treinamento em comparação com a rede base.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87849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Exemplo(s)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1FDB3-FF9D-BFA5-D6B4-0E77702B94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238" y="2790491"/>
            <a:ext cx="10626882" cy="31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95B0-36C4-4230-3BDF-CC083528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0844C-9938-BA8C-CC69-757BCA6D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Exemplo(s)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752DD4-BEB7-2F17-8C65-3C054739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56D290-C5B7-B445-CD67-8EE913F4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96" y="2790491"/>
            <a:ext cx="10515600" cy="31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E6BB-81FA-CF27-09DE-9CBB1AB0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225CD-36F2-AAB8-7FEA-71813D4A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85F385-FEA8-50A6-B2FD-EEACA886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281"/>
            <a:ext cx="10515600" cy="549937"/>
          </a:xfrm>
        </p:spPr>
        <p:txBody>
          <a:bodyPr>
            <a:normAutofit/>
          </a:bodyPr>
          <a:lstStyle/>
          <a:p>
            <a:r>
              <a:rPr lang="es-MX" sz="2600" b="1" noProof="0" dirty="0"/>
              <a:t>Comparación del Módulo SE en Diversas Arquitecturas</a:t>
            </a:r>
            <a:endParaRPr lang="pt-BR" sz="2600" b="1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A470E6-F651-B582-C754-33B6EC71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3"/>
          <a:stretch>
            <a:fillRect/>
          </a:stretch>
        </p:blipFill>
        <p:spPr>
          <a:xfrm>
            <a:off x="838200" y="2241451"/>
            <a:ext cx="9915144" cy="221713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0BD59F0-A00D-1C61-141E-463F7D440853}"/>
              </a:ext>
            </a:extLst>
          </p:cNvPr>
          <p:cNvSpPr txBox="1">
            <a:spLocks/>
          </p:cNvSpPr>
          <p:nvPr/>
        </p:nvSpPr>
        <p:spPr>
          <a:xfrm>
            <a:off x="838200" y="4389120"/>
            <a:ext cx="10927080" cy="1920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/>
              <a:t>Esta tabela apresenta uma avaliação detalhada do desempenho e da eficiência dos modelos </a:t>
            </a:r>
            <a:r>
              <a:rPr lang="pt-BR" sz="2600" dirty="0" err="1"/>
              <a:t>ResNet</a:t>
            </a:r>
            <a:r>
              <a:rPr lang="pt-BR" sz="2600" dirty="0"/>
              <a:t>, </a:t>
            </a:r>
            <a:r>
              <a:rPr lang="pt-BR" sz="2600" dirty="0" err="1"/>
              <a:t>ResNeXt</a:t>
            </a:r>
            <a:r>
              <a:rPr lang="pt-BR" sz="2600" dirty="0"/>
              <a:t>, </a:t>
            </a:r>
            <a:r>
              <a:rPr lang="pt-BR" sz="2600" dirty="0" err="1"/>
              <a:t>VGG</a:t>
            </a:r>
            <a:r>
              <a:rPr lang="pt-BR" sz="2600" dirty="0"/>
              <a:t> e </a:t>
            </a:r>
            <a:r>
              <a:rPr lang="pt-BR" sz="2600" dirty="0" err="1"/>
              <a:t>Inception</a:t>
            </a:r>
            <a:r>
              <a:rPr lang="pt-BR" sz="2600" dirty="0"/>
              <a:t>, com e sem a adição do módulo SE, no conjunto de dados </a:t>
            </a:r>
            <a:r>
              <a:rPr lang="pt-BR" sz="2600" dirty="0" err="1"/>
              <a:t>ImageNet</a:t>
            </a:r>
            <a:r>
              <a:rPr lang="pt-BR" sz="2600" dirty="0"/>
              <a:t>. </a:t>
            </a:r>
          </a:p>
          <a:p>
            <a:r>
              <a:rPr lang="pt-BR" sz="2600" dirty="0"/>
              <a:t>Os resultados mostram melhorias consistentes, demonstrando que a inclusão do </a:t>
            </a:r>
            <a:r>
              <a:rPr lang="pt-BR" sz="2600" dirty="0" err="1"/>
              <a:t>SENet</a:t>
            </a:r>
            <a:r>
              <a:rPr lang="pt-BR" sz="2600" dirty="0"/>
              <a:t> aumenta o desempenho dos modelos com um custo computacional mínimo</a:t>
            </a:r>
          </a:p>
        </p:txBody>
      </p:sp>
    </p:spTree>
    <p:extLst>
      <p:ext uri="{BB962C8B-B14F-4D97-AF65-F5344CB8AC3E}">
        <p14:creationId xmlns:p14="http://schemas.microsoft.com/office/powerpoint/2010/main" val="352011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5BCE7-C19D-7DDA-016A-E3016C3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2171"/>
          </a:xfrm>
        </p:spPr>
        <p:txBody>
          <a:bodyPr/>
          <a:lstStyle/>
          <a:p>
            <a:r>
              <a:rPr lang="es-MX" sz="2600" b="1" dirty="0"/>
              <a:t>Rendimiento y Complejidad en Redes Ligeras</a:t>
            </a:r>
          </a:p>
          <a:p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0E1B36-0948-BEB0-76E7-77710602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21"/>
          <a:stretch>
            <a:fillRect/>
          </a:stretch>
        </p:blipFill>
        <p:spPr>
          <a:xfrm>
            <a:off x="838200" y="2487796"/>
            <a:ext cx="10418242" cy="941204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C6140CF-8544-AF66-27AA-3249DA563B5E}"/>
              </a:ext>
            </a:extLst>
          </p:cNvPr>
          <p:cNvSpPr txBox="1">
            <a:spLocks/>
          </p:cNvSpPr>
          <p:nvPr/>
        </p:nvSpPr>
        <p:spPr>
          <a:xfrm>
            <a:off x="838200" y="3769360"/>
            <a:ext cx="10515600" cy="241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/>
              <a:t>Esta tabela compara o desempenho e a eficiência computacional dos modelos </a:t>
            </a:r>
            <a:r>
              <a:rPr lang="pt-BR" sz="2600" dirty="0" err="1"/>
              <a:t>MobileNet</a:t>
            </a:r>
            <a:r>
              <a:rPr lang="pt-BR" sz="2600" dirty="0"/>
              <a:t> e </a:t>
            </a:r>
            <a:r>
              <a:rPr lang="pt-BR" sz="2600" dirty="0" err="1"/>
              <a:t>ShuffleNet</a:t>
            </a:r>
            <a:r>
              <a:rPr lang="pt-BR" sz="2600" dirty="0"/>
              <a:t> com a adição do módulo SE, demonstrando sua efetividade e baixo custo em arquiteturas projetadas para serem rápidas e leves. </a:t>
            </a:r>
          </a:p>
          <a:p>
            <a:r>
              <a:rPr lang="pt-BR" sz="2600" dirty="0"/>
              <a:t>Os resultados mostram que a inclusão do </a:t>
            </a:r>
            <a:r>
              <a:rPr lang="pt-BR" sz="2600" dirty="0" err="1"/>
              <a:t>SENet</a:t>
            </a:r>
            <a:r>
              <a:rPr lang="pt-BR" sz="2600" dirty="0"/>
              <a:t> torna esses modelos mais precisos sem um aumento significativo na complexidade.</a:t>
            </a:r>
          </a:p>
        </p:txBody>
      </p:sp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8A096-7A79-81E9-F439-0CCABBA9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3EC5C-DAFC-C68A-AF36-98361F8E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6CB1-9B2B-CCC6-8B4F-B03221C7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8071"/>
            <a:ext cx="10988040" cy="2684804"/>
          </a:xfrm>
        </p:spPr>
        <p:txBody>
          <a:bodyPr>
            <a:noAutofit/>
          </a:bodyPr>
          <a:lstStyle/>
          <a:p>
            <a:r>
              <a:rPr lang="es-MX" sz="2600" b="1" dirty="0"/>
              <a:t>Curvas de </a:t>
            </a:r>
            <a:r>
              <a:rPr lang="es-MX" sz="2600" b="1" dirty="0" err="1"/>
              <a:t>Trenamiento</a:t>
            </a:r>
            <a:r>
              <a:rPr lang="es-MX" sz="2600" b="1" dirty="0"/>
              <a:t> dos Modelos SE</a:t>
            </a:r>
          </a:p>
          <a:p>
            <a:r>
              <a:rPr lang="pt-BR" sz="2600" dirty="0"/>
              <a:t>Este conjunto de gráficos mostra o processo de treinamento de diferentes modelos, evidenciando que a adição dos blocos SE resulta em uma convergência mais rápida e estável, alcançando taxas de erro menores tanto nos dados de treinamento quanto nos de validação. </a:t>
            </a:r>
          </a:p>
          <a:p>
            <a:r>
              <a:rPr lang="pt-BR" sz="2600" dirty="0"/>
              <a:t>Visualmente, observa-se que os modelos </a:t>
            </a:r>
            <a:r>
              <a:rPr lang="pt-BR" sz="2600" dirty="0" err="1"/>
              <a:t>SENet</a:t>
            </a:r>
            <a:r>
              <a:rPr lang="pt-BR" sz="2600" dirty="0"/>
              <a:t> treinam de forma mais consistente e finalizam com erro mais baixo em relação aos modelos originais.</a:t>
            </a:r>
            <a:endParaRPr lang="pt-BR" sz="260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EABCB3-5D7D-1FDE-ADCC-4A4339D63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0" y="1294448"/>
            <a:ext cx="10572308" cy="26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7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198B8-B1F7-27AD-B4BF-453B3250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9C061-685B-C022-6DE1-9B1B20A2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237997-DD57-74D0-2EEC-9933C1F2A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032" cy="4351338"/>
          </a:xfrm>
        </p:spPr>
        <p:txBody>
          <a:bodyPr>
            <a:normAutofit fontScale="92500" lnSpcReduction="20000"/>
          </a:bodyPr>
          <a:lstStyle/>
          <a:p>
            <a:r>
              <a:rPr lang="es-MX" b="1" dirty="0"/>
              <a:t>Efecto do Módulo SE em Diversos Conjuntos de Dados</a:t>
            </a:r>
          </a:p>
          <a:p>
            <a:r>
              <a:rPr lang="pt-BR" dirty="0"/>
              <a:t>Estas tabelas resumem a melhoria na taxa de erro em tarefas de classificação e detecção de objetos proporcionada pelo módulo SE em modelos aplicados a conjuntos de dados como CIFAR-10, CIFAR-100, Places365 e COCO.</a:t>
            </a:r>
            <a:br>
              <a:rPr lang="pt-BR" dirty="0"/>
            </a:br>
            <a:endParaRPr lang="pt-BR" dirty="0"/>
          </a:p>
          <a:p>
            <a:r>
              <a:rPr lang="pt-BR" dirty="0"/>
              <a:t>Elas demonstram a eficácia dos modelos </a:t>
            </a:r>
            <a:r>
              <a:rPr lang="pt-BR" dirty="0" err="1"/>
              <a:t>SENet</a:t>
            </a:r>
            <a:r>
              <a:rPr lang="pt-BR" dirty="0"/>
              <a:t> na classificação e detecção de objetos, evidenciando uma redução consistente do erro em diferentes conjuntos de dados</a:t>
            </a:r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1EE4-5A0C-785F-1269-B4379A95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09" r="49808" b="50637"/>
          <a:stretch>
            <a:fillRect/>
          </a:stretch>
        </p:blipFill>
        <p:spPr>
          <a:xfrm>
            <a:off x="6932235" y="1512576"/>
            <a:ext cx="4421567" cy="11623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116AEE-1E96-330E-43A7-64A07B682C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7" t="61508" r="48291" b="4438"/>
          <a:stretch>
            <a:fillRect/>
          </a:stretch>
        </p:blipFill>
        <p:spPr>
          <a:xfrm>
            <a:off x="7170992" y="2672712"/>
            <a:ext cx="4421568" cy="11623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639660-69C7-8E23-3EC4-7630BF22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47" t="15351" r="61" b="51420"/>
          <a:stretch>
            <a:fillRect/>
          </a:stretch>
        </p:blipFill>
        <p:spPr>
          <a:xfrm>
            <a:off x="6932232" y="3953773"/>
            <a:ext cx="4421568" cy="11341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C2945-DC94-AC47-0B0A-28215B6B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731" t="57593" r="77" b="8353"/>
          <a:stretch>
            <a:fillRect/>
          </a:stretch>
        </p:blipFill>
        <p:spPr>
          <a:xfrm>
            <a:off x="6932232" y="5206689"/>
            <a:ext cx="4421568" cy="11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EED6B-365B-C805-7620-804DEF6EA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D93C7-BFCB-A993-C877-47081D81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9A60A6-C926-B6C5-84FE-1C10D45C7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2920" cy="2238375"/>
          </a:xfrm>
        </p:spPr>
        <p:txBody>
          <a:bodyPr>
            <a:normAutofit/>
          </a:bodyPr>
          <a:lstStyle/>
          <a:p>
            <a:r>
              <a:rPr lang="pt-BR" sz="2600" b="1" dirty="0"/>
              <a:t>Desempenho dos Modelos </a:t>
            </a:r>
            <a:r>
              <a:rPr lang="pt-BR" sz="2600" b="1" dirty="0" err="1"/>
              <a:t>SENet</a:t>
            </a:r>
            <a:r>
              <a:rPr lang="pt-BR" sz="2600" b="1" dirty="0"/>
              <a:t> em </a:t>
            </a:r>
            <a:r>
              <a:rPr lang="pt-BR" sz="2600" b="1" dirty="0" err="1"/>
              <a:t>ImageNet</a:t>
            </a:r>
            <a:endParaRPr lang="pt-BR" sz="26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27FF86-A6D2-4BCB-3FEB-0987A737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93" b="42828"/>
          <a:stretch>
            <a:fillRect/>
          </a:stretch>
        </p:blipFill>
        <p:spPr>
          <a:xfrm>
            <a:off x="6899993" y="1312605"/>
            <a:ext cx="4527101" cy="306318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CC65A70-9E45-272C-A9E8-F8A9D7A0F114}"/>
              </a:ext>
            </a:extLst>
          </p:cNvPr>
          <p:cNvSpPr txBox="1">
            <a:spLocks/>
          </p:cNvSpPr>
          <p:nvPr/>
        </p:nvSpPr>
        <p:spPr>
          <a:xfrm>
            <a:off x="838199" y="2701250"/>
            <a:ext cx="6061794" cy="3349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600" dirty="0"/>
              <a:t>Estas tabelas apresentam as taxas de erro dos modelos </a:t>
            </a:r>
            <a:r>
              <a:rPr lang="pt-BR" sz="2600" dirty="0" err="1"/>
              <a:t>SENet</a:t>
            </a:r>
            <a:r>
              <a:rPr lang="pt-BR" sz="2600" dirty="0"/>
              <a:t>, destacando seu desempenho competitivo ou superior em comparação com outras arquiteturas de ponta, como </a:t>
            </a:r>
            <a:r>
              <a:rPr lang="pt-BR" sz="2600" dirty="0" err="1"/>
              <a:t>Inception</a:t>
            </a:r>
            <a:r>
              <a:rPr lang="pt-BR" sz="2600" dirty="0"/>
              <a:t>, </a:t>
            </a:r>
            <a:r>
              <a:rPr lang="pt-BR" sz="2600" dirty="0" err="1"/>
              <a:t>DenseNet</a:t>
            </a:r>
            <a:r>
              <a:rPr lang="pt-BR" sz="2600" dirty="0"/>
              <a:t> e </a:t>
            </a:r>
            <a:r>
              <a:rPr lang="pt-BR" sz="2600" dirty="0" err="1"/>
              <a:t>NASNet</a:t>
            </a:r>
            <a:r>
              <a:rPr lang="pt-BR" sz="2600" dirty="0"/>
              <a:t>, no conjunto de dados </a:t>
            </a:r>
            <a:r>
              <a:rPr lang="pt-BR" sz="2600" dirty="0" err="1"/>
              <a:t>ImageNet</a:t>
            </a:r>
            <a:r>
              <a:rPr lang="pt-BR" sz="2600" dirty="0"/>
              <a:t>.</a:t>
            </a:r>
          </a:p>
          <a:p>
            <a:r>
              <a:rPr lang="pt-BR" sz="2600" dirty="0"/>
              <a:t>Elas mostram que os modelos </a:t>
            </a:r>
            <a:r>
              <a:rPr lang="pt-BR" sz="2600" dirty="0" err="1"/>
              <a:t>SENet</a:t>
            </a:r>
            <a:r>
              <a:rPr lang="pt-BR" sz="2600" dirty="0"/>
              <a:t> alcançam a menor taxa de erro no </a:t>
            </a:r>
            <a:r>
              <a:rPr lang="pt-BR" sz="2600" dirty="0" err="1"/>
              <a:t>ImageNet</a:t>
            </a:r>
            <a:r>
              <a:rPr lang="pt-BR" sz="2600" dirty="0"/>
              <a:t>, consolidando-os como líderes frente a outras arquiteturas avançadas.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DE2310-F9CC-5B48-D196-340B3AFB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21" b="851"/>
          <a:stretch>
            <a:fillRect/>
          </a:stretch>
        </p:blipFill>
        <p:spPr>
          <a:xfrm>
            <a:off x="6789586" y="4375785"/>
            <a:ext cx="4747916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3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E470-623F-5EB6-A06C-41A6EF22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D9EA2-35B1-41B5-4E0A-B7DAAB3B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8D228-9E8B-0204-F331-A11FD31A5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noProof="0" dirty="0"/>
              <a:t>Pesquisa em visão computacional: </a:t>
            </a:r>
            <a:r>
              <a:rPr lang="pt-BR" noProof="0" dirty="0"/>
              <a:t>Focou-se em melhorar a captura de relações espaciais por meio de: </a:t>
            </a:r>
          </a:p>
          <a:p>
            <a:pPr lvl="1"/>
            <a:r>
              <a:rPr lang="pt-BR" sz="2600" noProof="0" dirty="0"/>
              <a:t>Arquiteturas mais profundas: Exemplo, redes </a:t>
            </a:r>
            <a:r>
              <a:rPr lang="pt-BR" sz="2600" noProof="0" dirty="0" err="1"/>
              <a:t>ResNet</a:t>
            </a:r>
            <a:r>
              <a:rPr lang="pt-BR" sz="2600" noProof="0" dirty="0"/>
              <a:t>, que aumentam a capacidade da rede para processar informações complexas. </a:t>
            </a:r>
          </a:p>
          <a:p>
            <a:pPr lvl="1"/>
            <a:r>
              <a:rPr lang="pt-BR" sz="2600" noProof="0" dirty="0"/>
              <a:t>Processos de múltiplas escalas: Exemplo, modelos </a:t>
            </a:r>
            <a:r>
              <a:rPr lang="pt-BR" sz="2600" noProof="0" dirty="0" err="1"/>
              <a:t>Inception</a:t>
            </a:r>
            <a:r>
              <a:rPr lang="pt-BR" sz="2600" noProof="0" dirty="0"/>
              <a:t>, que analisam imagens em diferentes níveis de detalhe</a:t>
            </a:r>
            <a:r>
              <a:rPr lang="pt-BR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68650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Perguntas?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Jie Hu, et al., “Squeeze-</a:t>
            </a:r>
            <a:r>
              <a:rPr lang="pt-BR" noProof="0" dirty="0" err="1"/>
              <a:t>and</a:t>
            </a:r>
            <a:r>
              <a:rPr lang="pt-BR" noProof="0" dirty="0"/>
              <a:t>-</a:t>
            </a:r>
            <a:r>
              <a:rPr lang="pt-BR" noProof="0" dirty="0" err="1"/>
              <a:t>Excitation</a:t>
            </a:r>
            <a:r>
              <a:rPr lang="pt-BR" noProof="0" dirty="0"/>
              <a:t> Networks”, </a:t>
            </a:r>
            <a:r>
              <a:rPr lang="pt-BR" noProof="0" dirty="0">
                <a:hlinkClick r:id="rId2"/>
              </a:rPr>
              <a:t>https://arxiv.org/</a:t>
            </a:r>
            <a:r>
              <a:rPr lang="pt-BR" noProof="0" dirty="0" err="1">
                <a:hlinkClick r:id="rId2"/>
              </a:rPr>
              <a:t>pdf</a:t>
            </a:r>
            <a:r>
              <a:rPr lang="pt-BR" noProof="0" dirty="0">
                <a:hlinkClick r:id="rId2"/>
              </a:rPr>
              <a:t>/1709.01507</a:t>
            </a:r>
            <a:r>
              <a:rPr lang="pt-BR" noProof="0" dirty="0"/>
              <a:t>.  </a:t>
            </a:r>
          </a:p>
          <a:p>
            <a:r>
              <a:rPr lang="pt-BR" noProof="0" dirty="0"/>
              <a:t>Repositório do GitHub: </a:t>
            </a:r>
            <a:r>
              <a:rPr lang="pt-BR" noProof="0" dirty="0">
                <a:hlinkClick r:id="rId3"/>
              </a:rPr>
              <a:t>https://github.com/hujie-frank/SENet</a:t>
            </a:r>
            <a:r>
              <a:rPr lang="pt-BR" noProof="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C14F-D271-DAA8-8F79-8F4C5F29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A799F-DB31-5672-1F98-B6C0409C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D496A-DE43-FD2E-39A4-9FEEA99F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0632" cy="4351338"/>
          </a:xfrm>
        </p:spPr>
        <p:txBody>
          <a:bodyPr/>
          <a:lstStyle/>
          <a:p>
            <a:r>
              <a:rPr lang="pt-BR" noProof="0" dirty="0"/>
              <a:t>GitHub: </a:t>
            </a:r>
            <a:r>
              <a:rPr lang="pt-BR" dirty="0">
                <a:hlinkClick r:id="rId2"/>
              </a:rPr>
              <a:t>https://github.com/Mish0404/TP558/tree/main/Seminario_Squeeze_and_Excitation%20_Networks</a:t>
            </a:r>
            <a:r>
              <a:rPr lang="pt-BR" dirty="0"/>
              <a:t> </a:t>
            </a:r>
            <a:endParaRPr lang="pt-BR" noProof="0" dirty="0"/>
          </a:p>
          <a:p>
            <a:r>
              <a:rPr lang="pt-BR" noProof="0" dirty="0"/>
              <a:t>Quiz: </a:t>
            </a:r>
            <a:r>
              <a:rPr lang="pt-BR" noProof="0" dirty="0" err="1">
                <a:hlinkClick r:id="rId3"/>
              </a:rPr>
              <a:t>Squeeze_and_Excitation_Networks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0968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Obrigado!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57CC8-8D1A-7A8D-2F1A-581FB211C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1B16C-3589-A341-1B8C-09690740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8CF8B3-2F5C-27F2-2AF1-6104A709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noProof="0" dirty="0"/>
              <a:t>Relações entre canais: </a:t>
            </a:r>
            <a:r>
              <a:rPr lang="pt-BR" noProof="0" dirty="0"/>
              <a:t>As relações espaciais são cruciais, mas as interações entre canais de características foram menos exploradas, segundo os autores do artigo. </a:t>
            </a:r>
          </a:p>
          <a:p>
            <a:r>
              <a:rPr lang="pt-BR" b="1" noProof="0" dirty="0"/>
              <a:t>Proposta do artigo: </a:t>
            </a:r>
            <a:r>
              <a:rPr lang="pt-BR" noProof="0" dirty="0"/>
              <a:t>Apresenta um novo bloco arquitetônico chamado </a:t>
            </a:r>
            <a:r>
              <a:rPr lang="pt-BR" b="1" noProof="0" dirty="0">
                <a:solidFill>
                  <a:srgbClr val="0070C0"/>
                </a:solidFill>
              </a:rPr>
              <a:t>Squeeze-</a:t>
            </a:r>
            <a:r>
              <a:rPr lang="pt-BR" b="1" noProof="0" dirty="0" err="1">
                <a:solidFill>
                  <a:srgbClr val="0070C0"/>
                </a:solidFill>
              </a:rPr>
              <a:t>and</a:t>
            </a:r>
            <a:r>
              <a:rPr lang="pt-BR" b="1" noProof="0" dirty="0">
                <a:solidFill>
                  <a:srgbClr val="0070C0"/>
                </a:solidFill>
              </a:rPr>
              <a:t>-</a:t>
            </a:r>
            <a:r>
              <a:rPr lang="pt-BR" b="1" noProof="0" dirty="0" err="1">
                <a:solidFill>
                  <a:srgbClr val="0070C0"/>
                </a:solidFill>
              </a:rPr>
              <a:t>Excitation</a:t>
            </a:r>
            <a:r>
              <a:rPr lang="pt-BR" noProof="0" dirty="0"/>
              <a:t> (SE) para abordar a falta de exploração nas interdependências entre canais. </a:t>
            </a:r>
          </a:p>
          <a:p>
            <a:r>
              <a:rPr lang="pt-BR" b="1" dirty="0"/>
              <a:t>Função do bloco SE: </a:t>
            </a:r>
            <a:r>
              <a:rPr lang="pt-BR" dirty="0"/>
              <a:t>Permite que a rede </a:t>
            </a:r>
            <a:r>
              <a:rPr lang="pt-BR" b="1" dirty="0">
                <a:solidFill>
                  <a:srgbClr val="00B050"/>
                </a:solidFill>
              </a:rPr>
              <a:t>identifique e priorize características mais informativas</a:t>
            </a:r>
            <a:r>
              <a:rPr lang="pt-BR" dirty="0"/>
              <a:t>, recalibrando as respostas dos filtros para focar no relevante. </a:t>
            </a:r>
          </a:p>
          <a:p>
            <a:pPr marL="0" indent="0">
              <a:buNone/>
            </a:pPr>
            <a:endParaRPr lang="pt-BR" noProof="0" dirty="0"/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538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CB736-4746-8897-36D3-2AD2CFA0B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BB707-3AF9-1C0C-0832-A1B29FB0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AA346F-0DF0-165F-0A6B-C085AE62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208" y="1825625"/>
            <a:ext cx="58795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000" b="1" noProof="0" dirty="0"/>
              <a:t>O que é uma Rede Neural Convolucional (CNN)?</a:t>
            </a:r>
          </a:p>
          <a:p>
            <a:r>
              <a:rPr lang="pt-BR" noProof="0" dirty="0"/>
              <a:t>É um tipo de rede neural especializada em imagens.</a:t>
            </a:r>
          </a:p>
          <a:p>
            <a:r>
              <a:rPr lang="pt-BR" noProof="0" dirty="0"/>
              <a:t>Ela não trata a imagem como uma longa lista de pixels, mas utiliza uma operação chamada convolução para escanear a imagem.</a:t>
            </a:r>
          </a:p>
          <a:p>
            <a:r>
              <a:rPr lang="pt-BR" noProof="0" dirty="0"/>
              <a:t>Isso permite identificar padrões no espaço, como bordas, texturas ou formas, de maneira muito eficiente.</a:t>
            </a:r>
          </a:p>
        </p:txBody>
      </p:sp>
      <p:pic>
        <p:nvPicPr>
          <p:cNvPr id="4" name="Imagen 3" descr="Un dibujo de un gato&#10;&#10;El contenido generado por IA puede ser incorrecto.">
            <a:extLst>
              <a:ext uri="{FF2B5EF4-FFF2-40B4-BE49-F238E27FC236}">
                <a16:creationId xmlns:a16="http://schemas.microsoft.com/office/drawing/2014/main" id="{F1D1B64C-2CD0-D40D-3062-3629FFEE4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" y="2407920"/>
            <a:ext cx="5242715" cy="28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8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62A7A-924B-38E1-50FB-5BE900F6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FA559-7FBD-2B0A-3369-82685255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3A9C3AE-4530-6EE3-F89C-AC3BA4771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370954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pt-BR" sz="3000" b="1" noProof="0" dirty="0"/>
                  <a:t>O Processo de Convolução: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dirty="0"/>
                  <a:t>A transformação convolucional(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noProof="0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r>
                  <a:rPr lang="pt-BR" dirty="0"/>
                  <a:t>​) recebe uma entrada </a:t>
                </a:r>
                <a14:m>
                  <m:oMath xmlns:m="http://schemas.openxmlformats.org/officeDocument/2006/math">
                    <m:r>
                      <a:rPr lang="pt-BR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dirty="0"/>
                  <a:t> e produz um conjunto de mapas de características </a:t>
                </a:r>
                <a14:m>
                  <m:oMath xmlns:m="http://schemas.openxmlformats.org/officeDocument/2006/math">
                    <m:r>
                      <a:rPr lang="pt-BR" noProof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pt-BR" noProof="0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dirty="0"/>
                  <a:t>O artigo descreve essa operação com a seguinte fórmula:</a:t>
                </a:r>
                <a:r>
                  <a:rPr lang="pt-BR" noProof="0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600" noProof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pt-BR" sz="3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600" noProof="0" smtClean="0">
                          <a:latin typeface="Cambria Math" panose="02040503050406030204" pitchFamily="18" charset="0"/>
                        </a:rPr>
                        <m:t>​∗</m:t>
                      </m:r>
                      <m:r>
                        <a:rPr lang="pt-BR" sz="3600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600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pt-BR" sz="3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pt-BR" sz="3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pt-BR" sz="3600" noProof="0" smtClean="0">
                              <a:latin typeface="Cambria Math" panose="02040503050406030204" pitchFamily="18" charset="0"/>
                            </a:rPr>
                            <m:t>​∗</m:t>
                          </m:r>
                          <m:sSup>
                            <m:sSupPr>
                              <m:ctrlPr>
                                <a:rPr lang="pt-BR" sz="3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600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3600" noProof="0" dirty="0"/>
              </a:p>
              <a:p>
                <a:pPr lvl="1">
                  <a:lnSpc>
                    <a:spcPct val="110000"/>
                  </a:lnSpc>
                </a:pPr>
                <a:endParaRPr lang="pt-BR" sz="5900" noProof="0" dirty="0"/>
              </a:p>
              <a:p>
                <a:pPr lvl="1">
                  <a:lnSpc>
                    <a:spcPct val="110000"/>
                  </a:lnSpc>
                </a:pPr>
                <a:endParaRPr lang="pt-BR" sz="5900" noProof="0" dirty="0"/>
              </a:p>
              <a:p>
                <a:pPr lvl="1">
                  <a:lnSpc>
                    <a:spcPct val="110000"/>
                  </a:lnSpc>
                </a:pPr>
                <a:endParaRPr lang="pt-BR" sz="5900" noProof="0" dirty="0"/>
              </a:p>
              <a:p>
                <a:pPr lvl="1">
                  <a:lnSpc>
                    <a:spcPct val="110000"/>
                  </a:lnSpc>
                </a:pPr>
                <a:endParaRPr lang="pt-BR" sz="5900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3A9C3AE-4530-6EE3-F89C-AC3BA4771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3709544"/>
              </a:xfrm>
              <a:blipFill>
                <a:blip r:embed="rId3"/>
                <a:stretch>
                  <a:fillRect l="-1217" t="-1478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14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58B07-2767-86A2-B457-88B26A7A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2B76-1718-5C5B-E053-DAFFFC85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82AD81-B91C-61A6-17D2-E20A65EA8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1187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pt-BR" sz="4000" b="1" dirty="0"/>
                  <a:t>O Processo de Convolução:</a:t>
                </a:r>
                <a:endParaRPr lang="pt-BR" sz="4000" noProof="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4600" noProof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pt-BR" sz="4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4600" noProof="0" smtClean="0">
                          <a:latin typeface="Cambria Math" panose="02040503050406030204" pitchFamily="18" charset="0"/>
                        </a:rPr>
                        <m:t>​∗</m:t>
                      </m:r>
                      <m:r>
                        <a:rPr lang="pt-BR" sz="4600" noProof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4600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4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pt-BR" sz="4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pt-BR" sz="4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pt-BR" sz="4600" noProof="0" smtClean="0">
                              <a:latin typeface="Cambria Math" panose="02040503050406030204" pitchFamily="18" charset="0"/>
                            </a:rPr>
                            <m:t>​∗</m:t>
                          </m:r>
                          <m:sSup>
                            <m:sSupPr>
                              <m:ctrlPr>
                                <a:rPr lang="pt-BR" sz="4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4600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nary>
                      <m:r>
                        <a:rPr lang="pt-BR" sz="4600" noProof="0" smtClean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pt-BR" sz="4600" noProof="0" dirty="0"/>
              </a:p>
              <a:p>
                <a:pPr>
                  <a:lnSpc>
                    <a:spcPct val="110000"/>
                  </a:lnSpc>
                </a:pPr>
                <a:r>
                  <a:rPr lang="pt-BR" sz="3700" dirty="0"/>
                  <a:t>O </a:t>
                </a:r>
                <a:r>
                  <a:rPr lang="pt-BR" sz="3700" dirty="0" err="1"/>
                  <a:t>ponto-chave</a:t>
                </a:r>
                <a:r>
                  <a:rPr lang="pt-BR" sz="3700" dirty="0"/>
                  <a:t> aqui é que a saída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70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37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sz="3700" dirty="0"/>
                  <a:t>) é obtida como a soma das convoluções através de todos os canais de entrada.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3700" dirty="0"/>
                  <a:t>Isso significa que a relação entre os canais é implícita e está vinculada à correlação espacial local do filtro</a:t>
                </a:r>
                <a:r>
                  <a:rPr lang="pt-BR" sz="3700" noProof="0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D82AD81-B91C-61A6-17D2-E20A65EA8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11879"/>
              </a:xfrm>
              <a:blipFill>
                <a:blip r:embed="rId3"/>
                <a:stretch>
                  <a:fillRect l="-1217" t="-2370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27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1764-DC64-74F4-619B-CFF2ADB6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77301-E06A-3091-5902-0FFFC14C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F9FB5-5D53-4A96-527B-E2758740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082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/>
              <a:t>Mecanismos de Atenção (</a:t>
            </a:r>
            <a:r>
              <a:rPr lang="pt-BR" b="1" noProof="0" dirty="0" err="1"/>
              <a:t>Attention</a:t>
            </a:r>
            <a:r>
              <a:rPr lang="pt-BR" b="1" noProof="0" dirty="0"/>
              <a:t> </a:t>
            </a:r>
            <a:r>
              <a:rPr lang="pt-BR" b="1" noProof="0" dirty="0" err="1"/>
              <a:t>Mechanisms</a:t>
            </a:r>
            <a:r>
              <a:rPr lang="pt-BR" b="1" noProof="0" dirty="0"/>
              <a:t>): </a:t>
            </a:r>
          </a:p>
          <a:p>
            <a:r>
              <a:rPr lang="pt-BR" sz="2600" noProof="0" dirty="0"/>
              <a:t>O SE Block é inspirado no conceito de </a:t>
            </a:r>
            <a:r>
              <a:rPr lang="pt-BR" sz="2600" b="1" noProof="0" dirty="0">
                <a:solidFill>
                  <a:srgbClr val="00B0F0"/>
                </a:solidFill>
              </a:rPr>
              <a:t>atenção</a:t>
            </a:r>
          </a:p>
          <a:p>
            <a:r>
              <a:rPr lang="pt-BR" sz="2600" noProof="0" dirty="0"/>
              <a:t>A atenção, em geral, </a:t>
            </a:r>
            <a:r>
              <a:rPr lang="pt-BR" sz="2600" b="1" noProof="0" dirty="0">
                <a:solidFill>
                  <a:srgbClr val="00B050"/>
                </a:solidFill>
              </a:rPr>
              <a:t>visa alocar recursos computacionais </a:t>
            </a:r>
            <a:r>
              <a:rPr lang="pt-BR" sz="2600" noProof="0" dirty="0"/>
              <a:t>para os componentes mais informativos de um sinal.</a:t>
            </a:r>
          </a:p>
          <a:p>
            <a:r>
              <a:rPr lang="pt-BR" sz="2600" noProof="0" dirty="0"/>
              <a:t>Em vez de atenção espacial (onde olhar), o SE Block implementa atenção em canais.</a:t>
            </a: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7" name="Imagen 6" descr="Una captura de pantalla de un celular con la imagen de un perro&#10;&#10;El contenido generado por IA puede ser incorrecto.">
            <a:extLst>
              <a:ext uri="{FF2B5EF4-FFF2-40B4-BE49-F238E27FC236}">
                <a16:creationId xmlns:a16="http://schemas.microsoft.com/office/drawing/2014/main" id="{919C03E6-104C-F00F-2D45-F6842AA2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r="8756"/>
          <a:stretch>
            <a:fillRect/>
          </a:stretch>
        </p:blipFill>
        <p:spPr>
          <a:xfrm>
            <a:off x="6669025" y="1690688"/>
            <a:ext cx="52303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8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16562</TotalTime>
  <Words>3781</Words>
  <Application>Microsoft Office PowerPoint</Application>
  <PresentationFormat>Panorámica</PresentationFormat>
  <Paragraphs>289</Paragraphs>
  <Slides>43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Tema do Office</vt:lpstr>
      <vt:lpstr>TP558 - Tópicos avançados em Machine Learning: Squeeze and Excitation Networks</vt:lpstr>
      <vt:lpstr>Introdução</vt:lpstr>
      <vt:lpstr>Introdução</vt:lpstr>
      <vt:lpstr>Introdução</vt:lpstr>
      <vt:lpstr>Introdução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Arquitetura e funcionamento</vt:lpstr>
      <vt:lpstr>Arquitetura e funcionamento</vt:lpstr>
      <vt:lpstr>Arquitetura e funcionamento</vt:lpstr>
      <vt:lpstr>Arquitetura e funcionamento</vt:lpstr>
      <vt:lpstr>Treinamento e otimização</vt:lpstr>
      <vt:lpstr>Treinamento e otimização</vt:lpstr>
      <vt:lpstr>Vantagens e desvantagens</vt:lpstr>
      <vt:lpstr>Vantagens e desvantagens</vt:lpstr>
      <vt:lpstr>Exemplo(s) de aplicação</vt:lpstr>
      <vt:lpstr>Exemplo(s) de aplicação</vt:lpstr>
      <vt:lpstr>Comparação com outros algoritmos</vt:lpstr>
      <vt:lpstr>Comparação com outros algoritmos</vt:lpstr>
      <vt:lpstr>Comparação com outros algoritmos</vt:lpstr>
      <vt:lpstr>Comparação com outros algoritmos</vt:lpstr>
      <vt:lpstr>Comparação com outros algoritmos</vt:lpstr>
      <vt:lpstr>Presentación de PowerPoint</vt:lpstr>
      <vt:lpstr>Referências</vt:lpstr>
      <vt:lpstr>Links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Brithany Michelle Oliva Chuquimia</cp:lastModifiedBy>
  <cp:revision>1759</cp:revision>
  <dcterms:created xsi:type="dcterms:W3CDTF">2020-01-20T13:50:05Z</dcterms:created>
  <dcterms:modified xsi:type="dcterms:W3CDTF">2025-09-19T21:01:37Z</dcterms:modified>
</cp:coreProperties>
</file>